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6"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36" autoAdjust="0"/>
    <p:restoredTop sz="61482" autoAdjust="0"/>
  </p:normalViewPr>
  <p:slideViewPr>
    <p:cSldViewPr snapToGrid="0" snapToObjects="1">
      <p:cViewPr varScale="1">
        <p:scale>
          <a:sx n="72" d="100"/>
          <a:sy n="72" d="100"/>
        </p:scale>
        <p:origin x="2832" y="66"/>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37CFC0-FC79-B343-90E3-AD12F3EC047C}" type="datetimeFigureOut">
              <a:rPr lang="en-US" smtClean="0"/>
              <a:t>8/11/2015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8477D0-061A-E84D-ADEA-D9B56C9A859D}" type="slidenum">
              <a:rPr lang="en-US" smtClean="0"/>
              <a:t>‹#›</a:t>
            </a:fld>
            <a:endParaRPr lang="en-US"/>
          </a:p>
        </p:txBody>
      </p:sp>
    </p:spTree>
    <p:extLst>
      <p:ext uri="{BB962C8B-B14F-4D97-AF65-F5344CB8AC3E}">
        <p14:creationId xmlns:p14="http://schemas.microsoft.com/office/powerpoint/2010/main" val="23098676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ilsi.org/Pages/Safety%20Assessment%20of%20Genetically%20Modified%20Foods.aspx"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youtube.com/watch?v=2G-yUuiqIZ0"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truthabouttrade.org/2014/04/03/planting-the-four-billionth-acre-of-biotech-crops-in-the-world/"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gmoanswers.com/studies/random-thoughts-biotech"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ilsi.org/Pages/Safety%20Assessment%20of%20Genetically%20Modified%20Foods.aspx"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i="1" dirty="0" smtClean="0">
                <a:latin typeface="GoodComp-Book"/>
              </a:rPr>
              <a:t>This PowerPoint was developed to be a resource for you. Our goal</a:t>
            </a:r>
            <a:r>
              <a:rPr lang="en-US" i="1" baseline="0" dirty="0" smtClean="0">
                <a:latin typeface="GoodComp-Book"/>
              </a:rPr>
              <a:t> is to help you communicate about GMOs in an easy-to-understand and transparent way. We designed this presentation for you with this in mind. </a:t>
            </a:r>
          </a:p>
          <a:p>
            <a:pPr defTabSz="915772">
              <a:defRPr/>
            </a:pPr>
            <a:endParaRPr lang="en-US" i="1" dirty="0" smtClean="0">
              <a:latin typeface="GoodComp-Book"/>
            </a:endParaRPr>
          </a:p>
          <a:p>
            <a:pPr defTabSz="915772">
              <a:defRPr/>
            </a:pPr>
            <a:r>
              <a:rPr lang="en-US" i="1" dirty="0" smtClean="0">
                <a:latin typeface="GoodComp-Book"/>
              </a:rPr>
              <a:t>The first section of the presentation </a:t>
            </a:r>
            <a:r>
              <a:rPr lang="en-US" i="1" baseline="0" dirty="0" smtClean="0">
                <a:latin typeface="GoodComp-Book"/>
              </a:rPr>
              <a:t>provides background information on </a:t>
            </a:r>
            <a:r>
              <a:rPr lang="en-US" i="1" baseline="0" dirty="0" err="1" smtClean="0">
                <a:latin typeface="GoodComp-Book"/>
              </a:rPr>
              <a:t>GMOAnswers.com</a:t>
            </a:r>
            <a:r>
              <a:rPr lang="en-US" i="1" baseline="0" dirty="0" smtClean="0">
                <a:latin typeface="GoodComp-Book"/>
              </a:rPr>
              <a:t> – who we are, what we do and the resources we provide. The second section covers common misconceptions and the basics and science behind GMOs. </a:t>
            </a:r>
          </a:p>
          <a:p>
            <a:pPr defTabSz="915772">
              <a:defRPr/>
            </a:pPr>
            <a:endParaRPr lang="en-US" i="1" baseline="0" dirty="0" smtClean="0">
              <a:latin typeface="GoodComp-Book"/>
            </a:endParaRPr>
          </a:p>
          <a:p>
            <a:pPr defTabSz="915772">
              <a:defRPr/>
            </a:pPr>
            <a:r>
              <a:rPr lang="en-US" i="1" dirty="0" smtClean="0">
                <a:latin typeface="GoodComp-Book"/>
              </a:rPr>
              <a:t>Please feel free to tailor the presentation for your audience</a:t>
            </a:r>
            <a:r>
              <a:rPr lang="en-US" i="1" baseline="0" dirty="0" smtClean="0">
                <a:latin typeface="GoodComp-Book"/>
              </a:rPr>
              <a:t> and specific needs. </a:t>
            </a:r>
            <a:r>
              <a:rPr lang="en-US" i="1" dirty="0" smtClean="0">
                <a:latin typeface="GoodComp-Book"/>
              </a:rPr>
              <a:t>We hope this guide</a:t>
            </a:r>
            <a:r>
              <a:rPr lang="en-US" i="1" baseline="0" dirty="0" smtClean="0">
                <a:latin typeface="GoodComp-Book"/>
              </a:rPr>
              <a:t> will help you when communicating about GMOs. </a:t>
            </a:r>
            <a:endParaRPr lang="en-US" i="1" dirty="0" smtClean="0">
              <a:latin typeface="GoodComp-Book"/>
            </a:endParaRPr>
          </a:p>
        </p:txBody>
      </p:sp>
      <p:sp>
        <p:nvSpPr>
          <p:cNvPr id="4" name="Slide Number Placeholder 3"/>
          <p:cNvSpPr>
            <a:spLocks noGrp="1"/>
          </p:cNvSpPr>
          <p:nvPr>
            <p:ph type="sldNum" sz="quarter" idx="10"/>
          </p:nvPr>
        </p:nvSpPr>
        <p:spPr/>
        <p:txBody>
          <a:bodyPr/>
          <a:lstStyle/>
          <a:p>
            <a:fld id="{838477D0-061A-E84D-ADEA-D9B56C9A859D}" type="slidenum">
              <a:rPr lang="en-US" smtClean="0"/>
              <a:t>1</a:t>
            </a:fld>
            <a:endParaRPr lang="en-US"/>
          </a:p>
        </p:txBody>
      </p:sp>
    </p:spTree>
    <p:extLst>
      <p:ext uri="{BB962C8B-B14F-4D97-AF65-F5344CB8AC3E}">
        <p14:creationId xmlns:p14="http://schemas.microsoft.com/office/powerpoint/2010/main" val="1054255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chemeClr val="tx1">
                    <a:lumMod val="65000"/>
                    <a:lumOff val="35000"/>
                  </a:schemeClr>
                </a:solidFill>
              </a:rPr>
              <a:t>Myth</a:t>
            </a:r>
            <a:r>
              <a:rPr lang="en-US" sz="1200" b="1" baseline="0" dirty="0" smtClean="0">
                <a:solidFill>
                  <a:schemeClr val="tx1">
                    <a:lumMod val="65000"/>
                    <a:lumOff val="35000"/>
                  </a:schemeClr>
                </a:solidFill>
              </a:rPr>
              <a:t> no. </a:t>
            </a:r>
            <a:r>
              <a:rPr lang="en-US" sz="1200" b="1" dirty="0" smtClean="0">
                <a:solidFill>
                  <a:schemeClr val="tx1">
                    <a:lumMod val="65000"/>
                    <a:lumOff val="35000"/>
                  </a:schemeClr>
                </a:solidFill>
              </a:rPr>
              <a:t>1</a:t>
            </a:r>
            <a:r>
              <a:rPr lang="en-US" sz="1200" b="1" baseline="0" dirty="0" smtClean="0">
                <a:solidFill>
                  <a:schemeClr val="tx1">
                    <a:lumMod val="65000"/>
                    <a:lumOff val="35000"/>
                  </a:schemeClr>
                </a:solidFill>
              </a:rPr>
              <a:t> - </a:t>
            </a:r>
            <a:r>
              <a:rPr lang="en-US" sz="1200" b="1" dirty="0" smtClean="0">
                <a:solidFill>
                  <a:schemeClr val="tx1">
                    <a:lumMod val="65000"/>
                    <a:lumOff val="35000"/>
                  </a:schemeClr>
                </a:solidFill>
              </a:rPr>
              <a:t>If it’s extra-large, seedless, looks weird, tastes bad, and feels squishy – it must be a GMO.</a:t>
            </a:r>
          </a:p>
          <a:p>
            <a:pPr marL="171450" indent="-171450" defTabSz="915772">
              <a:buFont typeface="Arial" panose="020B0604020202020204" pitchFamily="34" charset="0"/>
              <a:buChar char="•"/>
              <a:defRPr/>
            </a:pPr>
            <a:r>
              <a:rPr lang="en-US" dirty="0" smtClean="0"/>
              <a:t>We</a:t>
            </a:r>
            <a:r>
              <a:rPr lang="en-US" baseline="0" dirty="0" smtClean="0"/>
              <a:t> see lots of tweets about strange-looking strawberries on Twitter. </a:t>
            </a:r>
            <a:r>
              <a:rPr lang="en-US" dirty="0" smtClean="0"/>
              <a:t>Just because a strawberry is extra-large or shaped kind of funny, that doesn’t mean it’s a GMO. </a:t>
            </a:r>
          </a:p>
          <a:p>
            <a:pPr marL="171450" indent="-171450" defTabSz="915772">
              <a:buFont typeface="Arial" panose="020B0604020202020204" pitchFamily="34" charset="0"/>
              <a:buChar char="•"/>
              <a:defRPr/>
            </a:pPr>
            <a:r>
              <a:rPr lang="en-US" dirty="0" smtClean="0"/>
              <a:t>In fact,</a:t>
            </a:r>
            <a:r>
              <a:rPr lang="en-US" baseline="0" dirty="0" smtClean="0"/>
              <a:t> c</a:t>
            </a:r>
            <a:r>
              <a:rPr lang="en-US" dirty="0" smtClean="0"/>
              <a:t>urrently there are only eight</a:t>
            </a:r>
            <a:r>
              <a:rPr lang="en-US" baseline="0" dirty="0" smtClean="0"/>
              <a:t> </a:t>
            </a:r>
            <a:r>
              <a:rPr lang="en-US" dirty="0" smtClean="0"/>
              <a:t>commercially grown crops in the United States that may be genetically modified.</a:t>
            </a:r>
            <a:r>
              <a:rPr lang="en-US" baseline="0" dirty="0" smtClean="0"/>
              <a:t> These crops are</a:t>
            </a:r>
            <a:r>
              <a:rPr lang="en-US" dirty="0" smtClean="0"/>
              <a:t>: </a:t>
            </a:r>
          </a:p>
          <a:p>
            <a:pPr marL="628650" lvl="1" indent="-171450" defTabSz="915772">
              <a:buFont typeface="Arial" panose="020B0604020202020204" pitchFamily="34" charset="0"/>
              <a:buChar char="•"/>
              <a:defRPr/>
            </a:pPr>
            <a:r>
              <a:rPr lang="en-US" baseline="0" dirty="0" smtClean="0"/>
              <a:t>Alfalfa – used for animal feed</a:t>
            </a:r>
          </a:p>
          <a:p>
            <a:pPr marL="628650" lvl="1" indent="-171450" defTabSz="915772">
              <a:buFont typeface="Arial" panose="020B0604020202020204" pitchFamily="34" charset="0"/>
              <a:buChar char="•"/>
              <a:defRPr/>
            </a:pPr>
            <a:r>
              <a:rPr lang="en-US" baseline="0" dirty="0" smtClean="0"/>
              <a:t>Canola - canola oil for cooking; also used in animal feed</a:t>
            </a:r>
          </a:p>
          <a:p>
            <a:pPr marL="628650" lvl="1" indent="-171450" defTabSz="915772">
              <a:buFont typeface="Arial" panose="020B0604020202020204" pitchFamily="34" charset="0"/>
              <a:buChar char="•"/>
              <a:defRPr/>
            </a:pPr>
            <a:r>
              <a:rPr lang="en-US" baseline="0" dirty="0" smtClean="0"/>
              <a:t>Corn - field corn used in animal feed, processed food ingredients and ethanol; sweet corn for our consumption</a:t>
            </a:r>
          </a:p>
          <a:p>
            <a:pPr marL="628650" lvl="1" indent="-171450" defTabSz="915772">
              <a:buFont typeface="Arial" panose="020B0604020202020204" pitchFamily="34" charset="0"/>
              <a:buChar char="•"/>
              <a:defRPr/>
            </a:pPr>
            <a:r>
              <a:rPr lang="en-US" baseline="0" dirty="0" smtClean="0"/>
              <a:t>Cotton – cotton clothing; cotton oil for cooking; animal feed</a:t>
            </a:r>
          </a:p>
          <a:p>
            <a:pPr marL="628650" lvl="1" indent="-171450" defTabSz="915772">
              <a:buFont typeface="Arial" panose="020B0604020202020204" pitchFamily="34" charset="0"/>
              <a:buChar char="•"/>
              <a:defRPr/>
            </a:pPr>
            <a:r>
              <a:rPr lang="en-US" baseline="0" dirty="0" smtClean="0"/>
              <a:t>Papaya – our consumption</a:t>
            </a:r>
          </a:p>
          <a:p>
            <a:pPr marL="628650" lvl="1" indent="-171450" defTabSz="915772">
              <a:buFont typeface="Arial" panose="020B0604020202020204" pitchFamily="34" charset="0"/>
              <a:buChar char="•"/>
              <a:defRPr/>
            </a:pPr>
            <a:r>
              <a:rPr lang="en-US" baseline="0" dirty="0" smtClean="0"/>
              <a:t>Soybeans – processed as food ingredients; used in animal feed; other industrial uses</a:t>
            </a:r>
          </a:p>
          <a:p>
            <a:pPr marL="628650" lvl="1" indent="-171450" defTabSz="915772">
              <a:buFont typeface="Arial" panose="020B0604020202020204" pitchFamily="34" charset="0"/>
              <a:buChar char="•"/>
              <a:defRPr/>
            </a:pPr>
            <a:r>
              <a:rPr lang="en-US" baseline="0" dirty="0" smtClean="0"/>
              <a:t>Squash – our consumption</a:t>
            </a:r>
          </a:p>
          <a:p>
            <a:pPr marL="628650" lvl="1" indent="-171450" defTabSz="915772">
              <a:buFont typeface="Arial" panose="020B0604020202020204" pitchFamily="34" charset="0"/>
              <a:buChar char="•"/>
              <a:defRPr/>
            </a:pPr>
            <a:r>
              <a:rPr lang="en-US" baseline="0" dirty="0" smtClean="0"/>
              <a:t>Sugar beets – sugar; used in animal feed</a:t>
            </a:r>
          </a:p>
          <a:p>
            <a:pPr marL="171450" indent="-171450" defTabSz="915772">
              <a:buFont typeface="Arial" panose="020B0604020202020204" pitchFamily="34" charset="0"/>
              <a:buChar char="•"/>
              <a:defRPr/>
            </a:pPr>
            <a:r>
              <a:rPr lang="en-US" baseline="0" dirty="0" smtClean="0"/>
              <a:t>Two additional crops were recently approved, but are not yet available in markets: </a:t>
            </a:r>
          </a:p>
          <a:p>
            <a:pPr marL="628650" lvl="1" indent="-171450" defTabSz="915772">
              <a:buFont typeface="Arial" panose="020B0604020202020204" pitchFamily="34" charset="0"/>
              <a:buChar char="•"/>
              <a:defRPr/>
            </a:pPr>
            <a:r>
              <a:rPr lang="en-US" baseline="0" dirty="0" smtClean="0"/>
              <a:t>Innate potato – its characteristics are low bruising and black spot, non-browning and low acrylamide</a:t>
            </a:r>
          </a:p>
          <a:p>
            <a:pPr marL="628650" lvl="1" indent="-171450" defTabSz="915772">
              <a:buFont typeface="Arial" panose="020B0604020202020204" pitchFamily="34" charset="0"/>
              <a:buChar char="•"/>
              <a:defRPr/>
            </a:pPr>
            <a:r>
              <a:rPr lang="en-US" baseline="0" dirty="0" smtClean="0"/>
              <a:t>Arctic Golden and Granny Smith apples – its characteristic is non-browning</a:t>
            </a:r>
          </a:p>
        </p:txBody>
      </p:sp>
      <p:sp>
        <p:nvSpPr>
          <p:cNvPr id="4" name="Slide Number Placeholder 3"/>
          <p:cNvSpPr>
            <a:spLocks noGrp="1"/>
          </p:cNvSpPr>
          <p:nvPr>
            <p:ph type="sldNum" sz="quarter" idx="10"/>
          </p:nvPr>
        </p:nvSpPr>
        <p:spPr/>
        <p:txBody>
          <a:bodyPr/>
          <a:lstStyle/>
          <a:p>
            <a:fld id="{838477D0-061A-E84D-ADEA-D9B56C9A859D}" type="slidenum">
              <a:rPr lang="en-US" smtClean="0"/>
              <a:t>11</a:t>
            </a:fld>
            <a:endParaRPr lang="en-US"/>
          </a:p>
        </p:txBody>
      </p:sp>
    </p:spTree>
    <p:extLst>
      <p:ext uri="{BB962C8B-B14F-4D97-AF65-F5344CB8AC3E}">
        <p14:creationId xmlns:p14="http://schemas.microsoft.com/office/powerpoint/2010/main" val="715146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chemeClr val="tx1">
                    <a:lumMod val="65000"/>
                    <a:lumOff val="35000"/>
                  </a:schemeClr>
                </a:solidFill>
              </a:rPr>
              <a:t>Myth</a:t>
            </a:r>
            <a:r>
              <a:rPr lang="en-US" sz="1200" b="1" baseline="0" dirty="0" smtClean="0">
                <a:solidFill>
                  <a:schemeClr val="tx1">
                    <a:lumMod val="65000"/>
                    <a:lumOff val="35000"/>
                  </a:schemeClr>
                </a:solidFill>
              </a:rPr>
              <a:t> no. </a:t>
            </a:r>
            <a:r>
              <a:rPr lang="en-US" sz="1200" b="1" dirty="0" smtClean="0">
                <a:solidFill>
                  <a:schemeClr val="tx1">
                    <a:lumMod val="65000"/>
                    <a:lumOff val="35000"/>
                  </a:schemeClr>
                </a:solidFill>
              </a:rPr>
              <a:t>2</a:t>
            </a:r>
            <a:r>
              <a:rPr lang="en-US" sz="1200" b="1" baseline="0" dirty="0" smtClean="0">
                <a:solidFill>
                  <a:schemeClr val="tx1">
                    <a:lumMod val="65000"/>
                    <a:lumOff val="35000"/>
                  </a:schemeClr>
                </a:solidFill>
              </a:rPr>
              <a:t> - </a:t>
            </a:r>
            <a:r>
              <a:rPr lang="en-US" sz="1200" b="1" dirty="0" smtClean="0">
                <a:solidFill>
                  <a:schemeClr val="tx1">
                    <a:lumMod val="65000"/>
                    <a:lumOff val="35000"/>
                  </a:schemeClr>
                </a:solidFill>
              </a:rPr>
              <a:t>GMOs aren’t safe and they’re only tested by the companies making them.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GMOs are the most regulated and tested product in agricultural history.</a:t>
            </a:r>
            <a:r>
              <a:rPr lang="en-US" sz="1200" baseline="0" dirty="0" smtClean="0"/>
              <a:t> It takes up to 13 years and more than $136 million to bring one trait to market.</a:t>
            </a:r>
            <a:r>
              <a:rPr lang="en-US" sz="1200" dirty="0" smtClean="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In the U.S., GM crops are reviewed by at least two, and sometimes three, federal regulatory agencies, depending</a:t>
            </a:r>
            <a:r>
              <a:rPr lang="en-US" sz="1200" baseline="0" dirty="0" smtClean="0"/>
              <a:t> on the product – USDA, FDA and sometimes EPA.</a:t>
            </a:r>
            <a:endParaRPr lang="en-US" dirty="0" smtClean="0"/>
          </a:p>
          <a:p>
            <a:pPr marL="171450" indent="-171450" defTabSz="915772">
              <a:buFont typeface="Arial" panose="020B0604020202020204" pitchFamily="34" charset="0"/>
              <a:buChar char="•"/>
              <a:defRPr/>
            </a:pPr>
            <a:r>
              <a:rPr lang="en-US" dirty="0" smtClean="0"/>
              <a:t>According to the European</a:t>
            </a:r>
            <a:r>
              <a:rPr lang="en-US" baseline="0" dirty="0" smtClean="0"/>
              <a:t> Commission, “The main conclusion after more than 130 research projects, covering a period of more than 25 years of research and involving more than 500 independent research groups, is that biotechnology, in particular GMOs, are not per se more risky than E.G. conventional plant-breeding technologies.“ </a:t>
            </a:r>
            <a:r>
              <a:rPr lang="en-US" sz="1000" baseline="0" dirty="0" smtClean="0"/>
              <a:t>(A Decade of EU-Funded GMO Research 2001 – 2010. (2010). Retrieved from http://</a:t>
            </a:r>
            <a:r>
              <a:rPr lang="en-US" sz="1000" baseline="0" dirty="0" err="1" smtClean="0"/>
              <a:t>ec.europa.eu</a:t>
            </a:r>
            <a:r>
              <a:rPr lang="en-US" sz="1000" baseline="0" dirty="0" smtClean="0"/>
              <a:t>/research/</a:t>
            </a:r>
            <a:r>
              <a:rPr lang="en-US" sz="1000" baseline="0" dirty="0" err="1" smtClean="0"/>
              <a:t>biosociety</a:t>
            </a:r>
            <a:r>
              <a:rPr lang="en-US" sz="1000" baseline="0" dirty="0" smtClean="0"/>
              <a:t>/</a:t>
            </a:r>
            <a:r>
              <a:rPr lang="en-US" sz="1000" baseline="0" dirty="0" err="1" smtClean="0"/>
              <a:t>pdf</a:t>
            </a:r>
            <a:r>
              <a:rPr lang="en-US" sz="1000" baseline="0" dirty="0" smtClean="0"/>
              <a:t>/</a:t>
            </a:r>
            <a:r>
              <a:rPr lang="en-US" sz="1000" baseline="0" dirty="0" err="1" smtClean="0"/>
              <a:t>a_decade_of_eu-funded_gmo_research.pdf</a:t>
            </a:r>
            <a:r>
              <a:rPr lang="en-US" sz="1000" baseline="0" dirty="0" smtClean="0"/>
              <a:t>.)</a:t>
            </a:r>
            <a:endParaRPr lang="en-US" sz="100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U.S. National Academy of Sciences (NAS), United Nations Food and Agriculture Organization (FAO), World Health Organization (WHO), American Medical Association (AMA), the American Association for Advancement of Science (AAAS) and many others have concluded that GM crops do not pose more risks to people, animals or the environment than any other foods. (</a:t>
            </a:r>
            <a:r>
              <a:rPr lang="en-US" u="sng" dirty="0" smtClean="0">
                <a:hlinkClick r:id="rId3"/>
              </a:rPr>
              <a:t>http://www.ilsi.org/Pages/Safety%20Assessment%20of%20Genetically%20Modified%20Foods.aspx</a:t>
            </a:r>
            <a:r>
              <a:rPr lang="en-US" u="sng" dirty="0" smtClean="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smtClean="0"/>
              <a:t>Additionally,</a:t>
            </a:r>
            <a:r>
              <a:rPr lang="en-US" u="none" baseline="0" dirty="0" smtClean="0"/>
              <a:t> you can research hundreds of independent studies about GMOs available at </a:t>
            </a:r>
            <a:r>
              <a:rPr lang="en-US" u="none" baseline="0" dirty="0" err="1" smtClean="0"/>
              <a:t>Biofortified.org</a:t>
            </a:r>
            <a:r>
              <a:rPr lang="en-US" u="none" baseline="0" dirty="0" smtClean="0"/>
              <a:t>. (Frank N. </a:t>
            </a:r>
            <a:r>
              <a:rPr lang="en-US" u="none" baseline="0" dirty="0" err="1" smtClean="0"/>
              <a:t>Foode</a:t>
            </a:r>
            <a:r>
              <a:rPr lang="en-US" u="none" baseline="0" dirty="0" smtClean="0"/>
              <a:t>™ is the official mascot of Biofortied.org)</a:t>
            </a:r>
            <a:endParaRPr lang="en-US" dirty="0" smtClean="0"/>
          </a:p>
        </p:txBody>
      </p:sp>
      <p:sp>
        <p:nvSpPr>
          <p:cNvPr id="4" name="Slide Number Placeholder 3"/>
          <p:cNvSpPr>
            <a:spLocks noGrp="1"/>
          </p:cNvSpPr>
          <p:nvPr>
            <p:ph type="sldNum" sz="quarter" idx="10"/>
          </p:nvPr>
        </p:nvSpPr>
        <p:spPr/>
        <p:txBody>
          <a:bodyPr/>
          <a:lstStyle/>
          <a:p>
            <a:fld id="{838477D0-061A-E84D-ADEA-D9B56C9A859D}" type="slidenum">
              <a:rPr lang="en-US" smtClean="0"/>
              <a:t>12</a:t>
            </a:fld>
            <a:endParaRPr lang="en-US"/>
          </a:p>
        </p:txBody>
      </p:sp>
    </p:spTree>
    <p:extLst>
      <p:ext uri="{BB962C8B-B14F-4D97-AF65-F5344CB8AC3E}">
        <p14:creationId xmlns:p14="http://schemas.microsoft.com/office/powerpoint/2010/main" val="2132826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65000"/>
                    <a:lumOff val="35000"/>
                  </a:schemeClr>
                </a:solidFill>
              </a:rPr>
              <a:t>Myth</a:t>
            </a:r>
            <a:r>
              <a:rPr lang="en-US" sz="1200" b="1" baseline="0" dirty="0" smtClean="0">
                <a:solidFill>
                  <a:schemeClr val="tx1">
                    <a:lumMod val="65000"/>
                    <a:lumOff val="35000"/>
                  </a:schemeClr>
                </a:solidFill>
              </a:rPr>
              <a:t> no. </a:t>
            </a:r>
            <a:r>
              <a:rPr lang="en-US" sz="1200" b="1" dirty="0" smtClean="0">
                <a:solidFill>
                  <a:schemeClr val="tx1">
                    <a:lumMod val="65000"/>
                    <a:lumOff val="35000"/>
                  </a:schemeClr>
                </a:solidFill>
              </a:rPr>
              <a:t>3</a:t>
            </a:r>
            <a:r>
              <a:rPr lang="en-US" sz="1200" b="1" baseline="0" dirty="0" smtClean="0">
                <a:solidFill>
                  <a:schemeClr val="tx1">
                    <a:lumMod val="65000"/>
                    <a:lumOff val="35000"/>
                  </a:schemeClr>
                </a:solidFill>
              </a:rPr>
              <a:t> - </a:t>
            </a:r>
            <a:r>
              <a:rPr lang="en-US" sz="1200" b="1" dirty="0" smtClean="0">
                <a:solidFill>
                  <a:schemeClr val="tx1">
                    <a:lumMod val="65000"/>
                    <a:lumOff val="35000"/>
                  </a:schemeClr>
                </a:solidFill>
              </a:rPr>
              <a:t>There is animal DNA in GMOs.</a:t>
            </a:r>
          </a:p>
          <a:p>
            <a:pPr marL="171450" indent="-171450">
              <a:buClr>
                <a:srgbClr val="8CC84D"/>
              </a:buClr>
              <a:buFont typeface="Arial" panose="020B0604020202020204" pitchFamily="34" charset="0"/>
              <a:buChar char="•"/>
            </a:pPr>
            <a:r>
              <a:rPr lang="en-US" dirty="0" smtClean="0"/>
              <a:t>Where does this myth come from?</a:t>
            </a:r>
            <a:r>
              <a:rPr lang="en-US" baseline="0" dirty="0" smtClean="0"/>
              <a:t> </a:t>
            </a:r>
            <a:r>
              <a:rPr lang="en-US" sz="1200" b="0" i="0" kern="1200" dirty="0" smtClean="0">
                <a:solidFill>
                  <a:schemeClr val="tx1"/>
                </a:solidFill>
                <a:effectLst/>
                <a:latin typeface="GoodComp-Book"/>
                <a:ea typeface="+mn-ea"/>
                <a:cs typeface="+mn-cs"/>
              </a:rPr>
              <a:t>Once upon a time there was an experimental tomato that contained a gene from the winter flounder to increase the tomato's resistance to frost, but that tomato was never commercialized.</a:t>
            </a:r>
          </a:p>
          <a:p>
            <a:pPr marL="171450" indent="-171450">
              <a:buClr>
                <a:srgbClr val="8CC84D"/>
              </a:buClr>
              <a:buFont typeface="Arial" panose="020B0604020202020204" pitchFamily="34" charset="0"/>
              <a:buChar char="•"/>
            </a:pPr>
            <a:r>
              <a:rPr lang="en-US" dirty="0" smtClean="0"/>
              <a:t>No commercial GM crops on the market today contain “animal genes.”</a:t>
            </a:r>
          </a:p>
          <a:p>
            <a:pPr marL="171450" indent="-171450">
              <a:buClr>
                <a:srgbClr val="8CC84D"/>
              </a:buClr>
              <a:buFont typeface="Arial" panose="020B0604020202020204" pitchFamily="34" charset="0"/>
              <a:buChar char="•"/>
            </a:pPr>
            <a:r>
              <a:rPr lang="en-US" dirty="0" smtClean="0"/>
              <a:t>But, did you know that about </a:t>
            </a:r>
            <a:r>
              <a:rPr lang="en-US" sz="1200" b="0" i="0" kern="1200" dirty="0" smtClean="0">
                <a:solidFill>
                  <a:schemeClr val="tx1"/>
                </a:solidFill>
                <a:effectLst/>
                <a:latin typeface="GoodComp-Book"/>
                <a:ea typeface="+mn-ea"/>
                <a:cs typeface="+mn-cs"/>
              </a:rPr>
              <a:t>60 percent of the </a:t>
            </a:r>
            <a:r>
              <a:rPr lang="en-US" sz="1200" b="0" i="0" u="none" strike="noStrike" kern="1200" dirty="0" smtClean="0">
                <a:solidFill>
                  <a:schemeClr val="tx1"/>
                </a:solidFill>
                <a:effectLst/>
                <a:latin typeface="GoodComp-Book"/>
                <a:ea typeface="+mn-ea"/>
                <a:cs typeface="+mn-cs"/>
              </a:rPr>
              <a:t>genes </a:t>
            </a:r>
            <a:r>
              <a:rPr lang="en-US" sz="1200" b="0" i="0" kern="1200" dirty="0" smtClean="0">
                <a:solidFill>
                  <a:schemeClr val="tx1"/>
                </a:solidFill>
                <a:effectLst/>
                <a:latin typeface="GoodComp-Book"/>
                <a:ea typeface="+mn-ea"/>
                <a:cs typeface="+mn-cs"/>
              </a:rPr>
              <a:t>in plants have very similar copies in animals?</a:t>
            </a:r>
            <a:endParaRPr lang="en-US" dirty="0" smtClean="0"/>
          </a:p>
          <a:p>
            <a:pPr marL="171450" indent="-171450">
              <a:buClr>
                <a:srgbClr val="8CC84D"/>
              </a:buClr>
              <a:buFont typeface="Arial" panose="020B0604020202020204" pitchFamily="34" charset="0"/>
              <a:buChar char="•"/>
            </a:pPr>
            <a:r>
              <a:rPr lang="en-US" sz="1200" b="0" i="0" kern="1200" dirty="0" smtClean="0">
                <a:solidFill>
                  <a:schemeClr val="tx1"/>
                </a:solidFill>
                <a:effectLst/>
                <a:latin typeface="GoodComp-Book"/>
                <a:ea typeface="+mn-ea"/>
                <a:cs typeface="+mn-cs"/>
              </a:rPr>
              <a:t>DNA from any source is made up of the same four basic building blocks (nucleotides): adenine (A), cytosine (C), thymine (T) and guanine (G). DNA that comes from a plant, a microbe, or an animal</a:t>
            </a:r>
            <a:r>
              <a:rPr lang="en-US" sz="1200" b="0" i="0" kern="1200" baseline="0" dirty="0" smtClean="0">
                <a:solidFill>
                  <a:schemeClr val="tx1"/>
                </a:solidFill>
                <a:effectLst/>
                <a:latin typeface="GoodComp-Book"/>
                <a:ea typeface="+mn-ea"/>
                <a:cs typeface="+mn-cs"/>
              </a:rPr>
              <a:t> </a:t>
            </a:r>
            <a:r>
              <a:rPr lang="en-US" sz="1200" b="0" i="0" u="sng" kern="1200" dirty="0" smtClean="0">
                <a:solidFill>
                  <a:schemeClr val="tx1"/>
                </a:solidFill>
                <a:effectLst/>
                <a:latin typeface="GoodComp-Book"/>
                <a:ea typeface="+mn-ea"/>
                <a:cs typeface="+mn-cs"/>
              </a:rPr>
              <a:t>has these same four </a:t>
            </a:r>
            <a:r>
              <a:rPr lang="en-US" sz="1200" b="0" i="0" u="sng" strike="noStrike" kern="1200" dirty="0" smtClean="0">
                <a:solidFill>
                  <a:schemeClr val="tx1"/>
                </a:solidFill>
                <a:effectLst/>
                <a:latin typeface="GoodComp-Book"/>
                <a:ea typeface="+mn-ea"/>
                <a:cs typeface="+mn-cs"/>
              </a:rPr>
              <a:t>building blocks.</a:t>
            </a:r>
          </a:p>
          <a:p>
            <a:pPr marL="171450" indent="-171450">
              <a:buClr>
                <a:srgbClr val="8CC84D"/>
              </a:buClr>
              <a:buFont typeface="Arial" panose="020B0604020202020204" pitchFamily="34" charset="0"/>
              <a:buChar char="•"/>
            </a:pPr>
            <a:r>
              <a:rPr lang="en-US" sz="1200" b="0" i="0" u="none" strike="noStrike" kern="1200" dirty="0" smtClean="0">
                <a:solidFill>
                  <a:schemeClr val="tx1"/>
                </a:solidFill>
                <a:effectLst/>
                <a:latin typeface="GoodComp-Book"/>
                <a:ea typeface="+mn-ea"/>
                <a:cs typeface="+mn-cs"/>
              </a:rPr>
              <a:t>All</a:t>
            </a:r>
            <a:r>
              <a:rPr lang="en-US" sz="1200" b="0" i="0" u="none" strike="noStrike" kern="1200" baseline="0" dirty="0" smtClean="0">
                <a:solidFill>
                  <a:schemeClr val="tx1"/>
                </a:solidFill>
                <a:effectLst/>
                <a:latin typeface="GoodComp-Book"/>
                <a:ea typeface="+mn-ea"/>
                <a:cs typeface="+mn-cs"/>
              </a:rPr>
              <a:t> food contains DNA, and our bodies breakdown DNA the same way regardless of where it comes from – plant or animal.</a:t>
            </a:r>
            <a:endParaRPr lang="en-US" sz="1200" u="none" dirty="0" smtClean="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838477D0-061A-E84D-ADEA-D9B56C9A859D}" type="slidenum">
              <a:rPr lang="en-US" smtClean="0"/>
              <a:t>13</a:t>
            </a:fld>
            <a:endParaRPr lang="en-US"/>
          </a:p>
        </p:txBody>
      </p:sp>
    </p:spTree>
    <p:extLst>
      <p:ext uri="{BB962C8B-B14F-4D97-AF65-F5344CB8AC3E}">
        <p14:creationId xmlns:p14="http://schemas.microsoft.com/office/powerpoint/2010/main" val="1592907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dirty="0" smtClean="0">
                <a:solidFill>
                  <a:schemeClr val="tx1">
                    <a:lumMod val="65000"/>
                    <a:lumOff val="35000"/>
                  </a:schemeClr>
                </a:solidFill>
              </a:rPr>
              <a:t>Myth</a:t>
            </a:r>
            <a:r>
              <a:rPr lang="en-US" sz="1200" b="1" baseline="0" dirty="0" smtClean="0">
                <a:solidFill>
                  <a:schemeClr val="tx1">
                    <a:lumMod val="65000"/>
                    <a:lumOff val="35000"/>
                  </a:schemeClr>
                </a:solidFill>
              </a:rPr>
              <a:t> no. </a:t>
            </a:r>
            <a:r>
              <a:rPr lang="en-US" sz="1200" b="1" dirty="0" smtClean="0">
                <a:solidFill>
                  <a:schemeClr val="tx1">
                    <a:lumMod val="65000"/>
                    <a:lumOff val="35000"/>
                  </a:schemeClr>
                </a:solidFill>
              </a:rPr>
              <a:t>4</a:t>
            </a:r>
            <a:r>
              <a:rPr lang="en-US" sz="1200" b="1" baseline="0" dirty="0" smtClean="0">
                <a:solidFill>
                  <a:schemeClr val="tx1">
                    <a:lumMod val="65000"/>
                    <a:lumOff val="35000"/>
                  </a:schemeClr>
                </a:solidFill>
              </a:rPr>
              <a:t> - </a:t>
            </a:r>
            <a:r>
              <a:rPr lang="en-US" sz="1200" b="1" dirty="0" smtClean="0">
                <a:solidFill>
                  <a:schemeClr val="tx1">
                    <a:lumMod val="65000"/>
                    <a:lumOff val="35000"/>
                  </a:schemeClr>
                </a:solidFill>
              </a:rPr>
              <a:t> GMOs have pesticides injected into them.</a:t>
            </a:r>
          </a:p>
          <a:p>
            <a:pPr marL="171450" indent="-171450">
              <a:buFont typeface="Arial" panose="020B0604020202020204" pitchFamily="34" charset="0"/>
              <a:buChar char="•"/>
            </a:pPr>
            <a:r>
              <a:rPr lang="en-US" dirty="0" smtClean="0"/>
              <a:t>Some (but not all) GMO crops have been genetically engineered to fight off pests, </a:t>
            </a:r>
            <a:r>
              <a:rPr lang="en-US" i="0" dirty="0" smtClean="0"/>
              <a:t>but </a:t>
            </a:r>
            <a:r>
              <a:rPr lang="en-US" dirty="0" smtClean="0"/>
              <a:t>a syringe is </a:t>
            </a:r>
            <a:r>
              <a:rPr lang="en-US" i="1" dirty="0" smtClean="0"/>
              <a:t>not</a:t>
            </a:r>
            <a:r>
              <a:rPr lang="en-US" dirty="0" smtClean="0"/>
              <a:t> used to inject pesticides directly into a plant or seed.</a:t>
            </a:r>
          </a:p>
          <a:p>
            <a:pPr marL="171450" indent="-171450">
              <a:buFont typeface="Arial" panose="020B0604020202020204" pitchFamily="34" charset="0"/>
              <a:buChar char="•"/>
            </a:pPr>
            <a:r>
              <a:rPr lang="en-US" dirty="0" smtClean="0"/>
              <a:t>For example, insect resistant seeds contain a </a:t>
            </a:r>
            <a:r>
              <a:rPr lang="en-US" dirty="0" err="1" smtClean="0"/>
              <a:t>Bt</a:t>
            </a:r>
            <a:r>
              <a:rPr lang="en-US" dirty="0" smtClean="0"/>
              <a:t> (</a:t>
            </a:r>
            <a:r>
              <a:rPr lang="en-US" i="1" dirty="0" smtClean="0"/>
              <a:t>Bacillus </a:t>
            </a:r>
            <a:r>
              <a:rPr lang="en-US" i="1" dirty="0" err="1" smtClean="0"/>
              <a:t>thuringiensis</a:t>
            </a:r>
            <a:r>
              <a:rPr lang="en-US" i="1" dirty="0" smtClean="0"/>
              <a:t>)</a:t>
            </a:r>
            <a:r>
              <a:rPr lang="en-US" dirty="0" smtClean="0"/>
              <a:t> protein,</a:t>
            </a:r>
            <a:r>
              <a:rPr lang="en-US" i="1" dirty="0" smtClean="0"/>
              <a:t> </a:t>
            </a:r>
            <a:r>
              <a:rPr lang="en-US" dirty="0" smtClean="0"/>
              <a:t>a common soil bacterium, which is toxic only to very specific insects, but not to humans, mammals or non-target insects. </a:t>
            </a:r>
          </a:p>
          <a:p>
            <a:pPr marL="171450" indent="-171450">
              <a:buFont typeface="Arial" panose="020B0604020202020204" pitchFamily="34" charset="0"/>
              <a:buChar char="•"/>
            </a:pPr>
            <a:r>
              <a:rPr lang="en-US" dirty="0" smtClean="0"/>
              <a:t>The</a:t>
            </a:r>
            <a:r>
              <a:rPr lang="en-US" baseline="0" dirty="0" smtClean="0"/>
              <a:t> </a:t>
            </a:r>
            <a:r>
              <a:rPr lang="en-US" baseline="0" dirty="0" err="1" smtClean="0"/>
              <a:t>Bt</a:t>
            </a:r>
            <a:r>
              <a:rPr lang="en-US" baseline="0" dirty="0" smtClean="0"/>
              <a:t> in these seeds red</a:t>
            </a:r>
            <a:r>
              <a:rPr lang="en-US" dirty="0" smtClean="0"/>
              <a:t>uces pest damage and reduces the need for as many pesticide applications. </a:t>
            </a:r>
          </a:p>
          <a:p>
            <a:pPr marL="0" indent="0">
              <a:buFont typeface="Arial" panose="020B0604020202020204" pitchFamily="34" charset="0"/>
              <a:buNone/>
            </a:pPr>
            <a:r>
              <a:rPr lang="en-US" dirty="0" smtClean="0"/>
              <a:t>Did you</a:t>
            </a:r>
            <a:r>
              <a:rPr lang="en-US" baseline="0" dirty="0" smtClean="0"/>
              <a:t> know: </a:t>
            </a:r>
            <a:endParaRPr lang="en-US" dirty="0" smtClean="0"/>
          </a:p>
          <a:p>
            <a:pPr marL="171450" indent="-171450" defTabSz="915772">
              <a:buFont typeface="Arial" panose="020B0604020202020204" pitchFamily="34" charset="0"/>
              <a:buChar char="•"/>
              <a:defRPr/>
            </a:pPr>
            <a:r>
              <a:rPr lang="en-US" dirty="0" err="1" smtClean="0"/>
              <a:t>Bt</a:t>
            </a:r>
            <a:r>
              <a:rPr lang="en-US" dirty="0" smtClean="0"/>
              <a:t> has been used for more than 100 years in organic farming as a pesticide spray</a:t>
            </a:r>
            <a:r>
              <a:rPr lang="en-US" baseline="0" dirty="0" smtClean="0"/>
              <a:t> and is still being used today.</a:t>
            </a:r>
          </a:p>
          <a:p>
            <a:pPr marL="171707" marR="0" indent="-171707" algn="l" defTabSz="91577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err="1" smtClean="0"/>
              <a:t>Bt</a:t>
            </a:r>
            <a:r>
              <a:rPr lang="en-US" baseline="0" dirty="0" smtClean="0"/>
              <a:t> is only toxic to certain insects that have a particular receptor in their guts – humans and most other insects </a:t>
            </a:r>
            <a:r>
              <a:rPr lang="en-US" u="sng" baseline="0" dirty="0" smtClean="0"/>
              <a:t>do not</a:t>
            </a:r>
            <a:r>
              <a:rPr lang="en-US" u="none" baseline="0" dirty="0" smtClean="0"/>
              <a:t> </a:t>
            </a:r>
            <a:r>
              <a:rPr lang="en-US" baseline="0" dirty="0" smtClean="0"/>
              <a:t>have this receptor; therefore, there is no impact on us, </a:t>
            </a:r>
            <a:r>
              <a:rPr lang="en-US" dirty="0" smtClean="0"/>
              <a:t>mammals or non-target insects. </a:t>
            </a:r>
          </a:p>
        </p:txBody>
      </p:sp>
      <p:sp>
        <p:nvSpPr>
          <p:cNvPr id="4" name="Slide Number Placeholder 3"/>
          <p:cNvSpPr>
            <a:spLocks noGrp="1"/>
          </p:cNvSpPr>
          <p:nvPr>
            <p:ph type="sldNum" sz="quarter" idx="10"/>
          </p:nvPr>
        </p:nvSpPr>
        <p:spPr/>
        <p:txBody>
          <a:bodyPr/>
          <a:lstStyle/>
          <a:p>
            <a:fld id="{838477D0-061A-E84D-ADEA-D9B56C9A859D}" type="slidenum">
              <a:rPr lang="en-US" smtClean="0"/>
              <a:t>14</a:t>
            </a:fld>
            <a:endParaRPr lang="en-US"/>
          </a:p>
        </p:txBody>
      </p:sp>
    </p:spTree>
    <p:extLst>
      <p:ext uri="{BB962C8B-B14F-4D97-AF65-F5344CB8AC3E}">
        <p14:creationId xmlns:p14="http://schemas.microsoft.com/office/powerpoint/2010/main" val="1021090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chemeClr val="tx1">
                    <a:lumMod val="65000"/>
                    <a:lumOff val="35000"/>
                  </a:schemeClr>
                </a:solidFill>
              </a:rPr>
              <a:t>Myth</a:t>
            </a:r>
            <a:r>
              <a:rPr lang="en-US" sz="1200" b="1" baseline="0" dirty="0" smtClean="0">
                <a:solidFill>
                  <a:schemeClr val="tx1">
                    <a:lumMod val="65000"/>
                    <a:lumOff val="35000"/>
                  </a:schemeClr>
                </a:solidFill>
              </a:rPr>
              <a:t> no. </a:t>
            </a:r>
            <a:r>
              <a:rPr lang="en-US" sz="1200" b="1" dirty="0" smtClean="0">
                <a:solidFill>
                  <a:schemeClr val="tx1">
                    <a:lumMod val="65000"/>
                    <a:lumOff val="35000"/>
                  </a:schemeClr>
                </a:solidFill>
              </a:rPr>
              <a:t>5: GMO companies force farmers to grow their crops, or sue farmers if GMO seeds or pollen blow into their fields.</a:t>
            </a:r>
          </a:p>
          <a:p>
            <a:pPr marL="171450" indent="-171450">
              <a:buFont typeface="Arial" panose="020B0604020202020204" pitchFamily="34" charset="0"/>
              <a:buChar char="•"/>
            </a:pPr>
            <a:r>
              <a:rPr lang="en-US" dirty="0" smtClean="0"/>
              <a:t>Farmers choose what seeds to grow based on:</a:t>
            </a:r>
          </a:p>
          <a:p>
            <a:pPr marL="741362" lvl="1" indent="-457200">
              <a:buFont typeface="Arial" panose="020B0604020202020204" pitchFamily="34" charset="0"/>
              <a:buChar char="•"/>
            </a:pPr>
            <a:r>
              <a:rPr lang="en-US" dirty="0" smtClean="0"/>
              <a:t>What is best for their farms </a:t>
            </a:r>
          </a:p>
          <a:p>
            <a:pPr marL="741362" lvl="1" indent="-457200">
              <a:buFont typeface="Arial" panose="020B0604020202020204" pitchFamily="34" charset="0"/>
              <a:buChar char="•"/>
            </a:pPr>
            <a:r>
              <a:rPr lang="en-US" dirty="0" smtClean="0"/>
              <a:t>Local growing environments,</a:t>
            </a:r>
            <a:r>
              <a:rPr lang="en-US" baseline="0" dirty="0" smtClean="0"/>
              <a:t> and</a:t>
            </a:r>
            <a:endParaRPr lang="en-US" dirty="0" smtClean="0"/>
          </a:p>
          <a:p>
            <a:pPr marL="741362" lvl="1" indent="-457200">
              <a:buFont typeface="Arial" panose="020B0604020202020204" pitchFamily="34" charset="0"/>
              <a:buChar char="•"/>
            </a:pPr>
            <a:r>
              <a:rPr lang="en-US" dirty="0" smtClean="0"/>
              <a:t>Consumer demand </a:t>
            </a:r>
          </a:p>
          <a:p>
            <a:pPr marL="171450" indent="-171450">
              <a:buFont typeface="Arial" panose="020B0604020202020204" pitchFamily="34" charset="0"/>
              <a:buChar char="•"/>
            </a:pPr>
            <a:r>
              <a:rPr lang="en-US" dirty="0" smtClean="0"/>
              <a:t>Many farmers successfully grow, on the same farm, all three of these crops: organic,</a:t>
            </a:r>
            <a:r>
              <a:rPr lang="en-US" baseline="0" dirty="0" smtClean="0"/>
              <a:t> non-GMO (“conventional”) and GMOs</a:t>
            </a:r>
            <a:endParaRPr lang="en-US" dirty="0" smtClean="0"/>
          </a:p>
          <a:p>
            <a:pPr marL="171450" indent="-171450" defTabSz="915772">
              <a:buFont typeface="Arial" panose="020B0604020202020204" pitchFamily="34" charset="0"/>
              <a:buChar char="•"/>
              <a:defRPr/>
            </a:pPr>
            <a:r>
              <a:rPr lang="en-US" dirty="0" smtClean="0"/>
              <a:t>Additionally, “urban legends also claim that biotech seed companies troll the country, suing farmers for patent infringement when their crops have been accidentally cross pollinated by a neighbor’s genetically engineered plants. </a:t>
            </a:r>
          </a:p>
          <a:p>
            <a:pPr marL="171450" indent="-171450" defTabSz="915772">
              <a:buFont typeface="Arial" panose="020B0604020202020204" pitchFamily="34" charset="0"/>
              <a:buChar char="•"/>
              <a:defRPr/>
            </a:pPr>
            <a:r>
              <a:rPr lang="en-US" dirty="0" smtClean="0"/>
              <a:t>But not a single known case of this has actually occurred. </a:t>
            </a:r>
          </a:p>
          <a:p>
            <a:pPr marL="171450" indent="-171450" defTabSz="915772">
              <a:buFont typeface="Arial" panose="020B0604020202020204" pitchFamily="34" charset="0"/>
              <a:buChar char="•"/>
              <a:defRPr/>
            </a:pPr>
            <a:r>
              <a:rPr lang="en-US" dirty="0" smtClean="0"/>
              <a:t>The myth is spread by misrepresenting cases, such as that of Canadian farmer Percy </a:t>
            </a:r>
            <a:r>
              <a:rPr lang="en-US" dirty="0" err="1" smtClean="0"/>
              <a:t>Schmeiser</a:t>
            </a:r>
            <a:r>
              <a:rPr lang="en-US" dirty="0" smtClean="0"/>
              <a:t>, who claimed he was sued when patented Roundup Ready canola plants were discovered on his farm. </a:t>
            </a:r>
          </a:p>
          <a:p>
            <a:pPr marL="171450" indent="-171450" defTabSz="915772">
              <a:buFont typeface="Arial" panose="020B0604020202020204" pitchFamily="34" charset="0"/>
              <a:buChar char="•"/>
              <a:defRPr/>
            </a:pPr>
            <a:r>
              <a:rPr lang="en-US" dirty="0" smtClean="0"/>
              <a:t>But the Canadian court that heard his case concluded that </a:t>
            </a:r>
            <a:r>
              <a:rPr lang="en-US" dirty="0" err="1" smtClean="0"/>
              <a:t>Schmeiser</a:t>
            </a:r>
            <a:r>
              <a:rPr lang="en-US" dirty="0" smtClean="0"/>
              <a:t> had intentionally planted canola seeds containing the patented Roundup Ready gene and was not merely a victim of unintended cross pollination.” </a:t>
            </a:r>
            <a:r>
              <a:rPr lang="en-US" sz="1200" dirty="0" smtClean="0"/>
              <a:t>(Greg </a:t>
            </a:r>
            <a:r>
              <a:rPr lang="en-US" sz="1200" dirty="0" err="1" smtClean="0"/>
              <a:t>Conko</a:t>
            </a:r>
            <a:r>
              <a:rPr lang="en-US" sz="1200" dirty="0" smtClean="0"/>
              <a:t>, Competitive Enterprise Institute) </a:t>
            </a:r>
            <a:endParaRPr lang="en-US" dirty="0" smtClean="0"/>
          </a:p>
        </p:txBody>
      </p:sp>
      <p:sp>
        <p:nvSpPr>
          <p:cNvPr id="4" name="Slide Number Placeholder 3"/>
          <p:cNvSpPr>
            <a:spLocks noGrp="1"/>
          </p:cNvSpPr>
          <p:nvPr>
            <p:ph type="sldNum" sz="quarter" idx="10"/>
          </p:nvPr>
        </p:nvSpPr>
        <p:spPr/>
        <p:txBody>
          <a:bodyPr/>
          <a:lstStyle/>
          <a:p>
            <a:fld id="{838477D0-061A-E84D-ADEA-D9B56C9A859D}" type="slidenum">
              <a:rPr lang="en-US" smtClean="0"/>
              <a:t>15</a:t>
            </a:fld>
            <a:endParaRPr lang="en-US"/>
          </a:p>
        </p:txBody>
      </p:sp>
    </p:spTree>
    <p:extLst>
      <p:ext uri="{BB962C8B-B14F-4D97-AF65-F5344CB8AC3E}">
        <p14:creationId xmlns:p14="http://schemas.microsoft.com/office/powerpoint/2010/main" val="1978771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200" b="1" dirty="0" smtClean="0">
                <a:solidFill>
                  <a:srgbClr val="FF8800"/>
                </a:solidFill>
              </a:rPr>
              <a:t>What is a GMO?</a:t>
            </a:r>
          </a:p>
          <a:p>
            <a:pPr marL="171450" indent="-171450">
              <a:buFont typeface="Arial" panose="020B0604020202020204" pitchFamily="34" charset="0"/>
              <a:buChar char="•"/>
            </a:pPr>
            <a:r>
              <a:rPr lang="en-US" sz="1200" dirty="0" smtClean="0"/>
              <a:t>GMOs are crops developed with genetic engineering, a more precise breeding technique, that enables someone to take individual traits found in nature and transfer them to another plant, or make changes to an existing trait in a plant.</a:t>
            </a:r>
          </a:p>
          <a:p>
            <a:pPr marL="171450" indent="-171450">
              <a:buFont typeface="Arial" panose="020B0604020202020204" pitchFamily="34" charset="0"/>
              <a:buChar char="•"/>
            </a:pPr>
            <a:r>
              <a:rPr lang="en-US" dirty="0" smtClean="0"/>
              <a:t>You may have also heard of “agricultural biotechnology” or “biotech seeds”. These are terms that may be used to refer to the same thing – a genetically</a:t>
            </a:r>
            <a:r>
              <a:rPr lang="en-US" baseline="0" dirty="0" smtClean="0"/>
              <a:t> modified organism (GMO)</a:t>
            </a:r>
            <a:r>
              <a:rPr lang="en-US" dirty="0" smtClean="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a:t>
            </a:r>
            <a:r>
              <a:rPr lang="en-US" baseline="0" dirty="0" smtClean="0"/>
              <a:t> eight commercial crops available today – alfalfa, canola, corn (field and sweet), cotton, papaya, soybeans, squash and sugar beets – have been created to have special traits:</a:t>
            </a:r>
          </a:p>
          <a:p>
            <a:pPr marL="628650" lvl="1" indent="-171450">
              <a:buFont typeface="Arial" panose="020B0604020202020204" pitchFamily="34" charset="0"/>
              <a:buChar char="•"/>
            </a:pPr>
            <a:r>
              <a:rPr lang="en-US" baseline="0" dirty="0" smtClean="0"/>
              <a:t>Disease resistance</a:t>
            </a:r>
          </a:p>
          <a:p>
            <a:pPr marL="628650" lvl="1" indent="-171450">
              <a:buFont typeface="Arial" panose="020B0604020202020204" pitchFamily="34" charset="0"/>
              <a:buChar char="•"/>
            </a:pPr>
            <a:r>
              <a:rPr lang="en-US" baseline="0" dirty="0" smtClean="0"/>
              <a:t>Herbicide resistance</a:t>
            </a:r>
          </a:p>
          <a:p>
            <a:pPr marL="628650" lvl="1" indent="-171450">
              <a:buFont typeface="Arial" panose="020B0604020202020204" pitchFamily="34" charset="0"/>
              <a:buChar char="•"/>
            </a:pPr>
            <a:r>
              <a:rPr lang="en-US" baseline="0" dirty="0" smtClean="0"/>
              <a:t>Insect resistance</a:t>
            </a:r>
          </a:p>
          <a:p>
            <a:pPr marL="628650" lvl="1" indent="-171450">
              <a:buFont typeface="Arial" panose="020B0604020202020204" pitchFamily="34" charset="0"/>
              <a:buChar char="•"/>
            </a:pPr>
            <a:r>
              <a:rPr lang="en-US" baseline="0" dirty="0" smtClean="0"/>
              <a:t>Drought tolerance</a:t>
            </a:r>
          </a:p>
          <a:p>
            <a:pPr marL="628650" lvl="1" indent="-171450">
              <a:buFont typeface="Arial" panose="020B0604020202020204" pitchFamily="34" charset="0"/>
              <a:buChar char="•"/>
            </a:pPr>
            <a:r>
              <a:rPr lang="en-US" baseline="0" dirty="0" smtClean="0"/>
              <a:t>Improved nutrition</a:t>
            </a:r>
          </a:p>
          <a:p>
            <a:pPr marL="171450" lvl="0" indent="-171450">
              <a:buFont typeface="Arial" panose="020B0604020202020204" pitchFamily="34" charset="0"/>
              <a:buChar char="•"/>
            </a:pPr>
            <a:r>
              <a:rPr lang="en-US" baseline="0" dirty="0" smtClean="0"/>
              <a:t>Two additional crops were recently approved but are not yet available in the market:</a:t>
            </a:r>
          </a:p>
          <a:p>
            <a:pPr marL="628650" lvl="1" indent="-171450" defTabSz="915772">
              <a:buFont typeface="Arial" panose="020B0604020202020204" pitchFamily="34" charset="0"/>
              <a:buChar char="•"/>
              <a:defRPr/>
            </a:pPr>
            <a:r>
              <a:rPr lang="en-US" baseline="0" dirty="0" smtClean="0"/>
              <a:t>Innate potato – its characteristics are low bruising and black spot, non-browning and low acrylamide</a:t>
            </a:r>
          </a:p>
          <a:p>
            <a:pPr marL="628650" lvl="1" indent="-171450" defTabSz="915772">
              <a:buFont typeface="Arial" panose="020B0604020202020204" pitchFamily="34" charset="0"/>
              <a:buChar char="•"/>
              <a:defRPr/>
            </a:pPr>
            <a:r>
              <a:rPr lang="en-US" baseline="0" dirty="0" smtClean="0"/>
              <a:t>Arctic Golden and Granny Smith apples – its characteristic is non-browning</a:t>
            </a:r>
          </a:p>
        </p:txBody>
      </p:sp>
      <p:sp>
        <p:nvSpPr>
          <p:cNvPr id="4" name="Slide Number Placeholder 3"/>
          <p:cNvSpPr>
            <a:spLocks noGrp="1"/>
          </p:cNvSpPr>
          <p:nvPr>
            <p:ph type="sldNum" sz="quarter" idx="10"/>
          </p:nvPr>
        </p:nvSpPr>
        <p:spPr/>
        <p:txBody>
          <a:bodyPr/>
          <a:lstStyle/>
          <a:p>
            <a:fld id="{838477D0-061A-E84D-ADEA-D9B56C9A859D}" type="slidenum">
              <a:rPr lang="en-US" smtClean="0"/>
              <a:t>17</a:t>
            </a:fld>
            <a:endParaRPr lang="en-US"/>
          </a:p>
        </p:txBody>
      </p:sp>
    </p:spTree>
    <p:extLst>
      <p:ext uri="{BB962C8B-B14F-4D97-AF65-F5344CB8AC3E}">
        <p14:creationId xmlns:p14="http://schemas.microsoft.com/office/powerpoint/2010/main" val="3378795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smtClean="0"/>
              <a:t>How did we</a:t>
            </a:r>
            <a:r>
              <a:rPr lang="en-US" b="1" baseline="0" dirty="0" smtClean="0"/>
              <a:t> get here?</a:t>
            </a:r>
            <a:endParaRPr lang="en-US" b="1" dirty="0" smtClean="0"/>
          </a:p>
          <a:p>
            <a:pPr marL="171450" indent="-171450">
              <a:buFont typeface="Arial" panose="020B0604020202020204" pitchFamily="34" charset="0"/>
              <a:buChar char="•"/>
            </a:pPr>
            <a:r>
              <a:rPr lang="en-US" dirty="0" smtClean="0"/>
              <a:t>Farmers have been intentionally changing the genetic makeup of all domesticated crops for about 10,000 years. Every fruit, vegetable and grain that is commercially available today has been altered by human hands, including organic and heirloom seeds.</a:t>
            </a:r>
          </a:p>
          <a:p>
            <a:pPr marL="171450" indent="-171450">
              <a:buFont typeface="Arial" panose="020B0604020202020204" pitchFamily="34" charset="0"/>
              <a:buChar char="•"/>
            </a:pPr>
            <a:r>
              <a:rPr lang="en-US" dirty="0" smtClean="0"/>
              <a:t>This</a:t>
            </a:r>
            <a:r>
              <a:rPr lang="en-US" baseline="0" dirty="0" smtClean="0"/>
              <a:t> process began approximately 10,000 years ago and farmers have implemented new techniques ever since. </a:t>
            </a:r>
            <a:endParaRPr lang="en-US" dirty="0" smtClean="0"/>
          </a:p>
          <a:p>
            <a:pPr defTabSz="915772">
              <a:defRPr/>
            </a:pPr>
            <a:endParaRPr lang="en-US" dirty="0" smtClean="0"/>
          </a:p>
          <a:p>
            <a:pPr marL="171707" indent="-171707">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838477D0-061A-E84D-ADEA-D9B56C9A859D}" type="slidenum">
              <a:rPr lang="en-US" smtClean="0"/>
              <a:t>18</a:t>
            </a:fld>
            <a:endParaRPr lang="en-US"/>
          </a:p>
        </p:txBody>
      </p:sp>
    </p:spTree>
    <p:extLst>
      <p:ext uri="{BB962C8B-B14F-4D97-AF65-F5344CB8AC3E}">
        <p14:creationId xmlns:p14="http://schemas.microsoft.com/office/powerpoint/2010/main" val="767722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Where would we be without plant</a:t>
            </a:r>
            <a:r>
              <a:rPr lang="en-US" baseline="0" dirty="0" smtClean="0"/>
              <a:t> breeding</a:t>
            </a:r>
            <a:r>
              <a:rPr lang="en-US" dirty="0" smtClean="0"/>
              <a:t>?</a:t>
            </a:r>
          </a:p>
          <a:p>
            <a:pPr marL="171450" indent="-171450">
              <a:buFont typeface="Arial" panose="020B0604020202020204" pitchFamily="34" charset="0"/>
              <a:buChar char="•"/>
            </a:pPr>
            <a:r>
              <a:rPr lang="en-US" dirty="0" smtClean="0"/>
              <a:t>These picture</a:t>
            </a:r>
            <a:r>
              <a:rPr lang="en-US" baseline="0" dirty="0" smtClean="0"/>
              <a:t>s </a:t>
            </a:r>
            <a:r>
              <a:rPr lang="en-US" dirty="0" smtClean="0"/>
              <a:t>are examples</a:t>
            </a:r>
            <a:r>
              <a:rPr lang="en-US" baseline="0" dirty="0" smtClean="0"/>
              <a:t> of</a:t>
            </a:r>
            <a:r>
              <a:rPr lang="en-US" dirty="0" smtClean="0"/>
              <a:t> nature’s original</a:t>
            </a:r>
            <a:r>
              <a:rPr lang="en-US" baseline="0" dirty="0" smtClean="0"/>
              <a:t> fruits and vegetables.</a:t>
            </a:r>
            <a:endParaRPr lang="en-US" dirty="0" smtClean="0"/>
          </a:p>
          <a:p>
            <a:pPr marL="171450" indent="-171450">
              <a:buFont typeface="Arial" panose="020B0604020202020204" pitchFamily="34" charset="0"/>
              <a:buChar char="•"/>
            </a:pPr>
            <a:r>
              <a:rPr lang="en-US" dirty="0" smtClean="0"/>
              <a:t>Without</a:t>
            </a:r>
            <a:r>
              <a:rPr lang="en-US" baseline="0" dirty="0" smtClean="0"/>
              <a:t> plant breeding of any kind, we would have corn kernels that you would have to crack open with a rock; a banana that is difficult to peel and full of seeds; and broccoli that no amount of cheese could make edible. </a:t>
            </a:r>
          </a:p>
          <a:p>
            <a:endParaRPr lang="en-US" dirty="0"/>
          </a:p>
        </p:txBody>
      </p:sp>
      <p:sp>
        <p:nvSpPr>
          <p:cNvPr id="4" name="Slide Number Placeholder 3"/>
          <p:cNvSpPr>
            <a:spLocks noGrp="1"/>
          </p:cNvSpPr>
          <p:nvPr>
            <p:ph type="sldNum" sz="quarter" idx="10"/>
          </p:nvPr>
        </p:nvSpPr>
        <p:spPr/>
        <p:txBody>
          <a:bodyPr/>
          <a:lstStyle/>
          <a:p>
            <a:fld id="{838477D0-061A-E84D-ADEA-D9B56C9A859D}" type="slidenum">
              <a:rPr lang="en-US" smtClean="0"/>
              <a:t>19</a:t>
            </a:fld>
            <a:endParaRPr lang="en-US"/>
          </a:p>
        </p:txBody>
      </p:sp>
    </p:spTree>
    <p:extLst>
      <p:ext uri="{BB962C8B-B14F-4D97-AF65-F5344CB8AC3E}">
        <p14:creationId xmlns:p14="http://schemas.microsoft.com/office/powerpoint/2010/main" val="111111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GoodComp-Book"/>
              </a:rPr>
              <a:t>In the late 20th century, advances in technology enabled us to expand the genetic diversity of crops through genetic engineering; a major result of this was GM seeds.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Curious about what different types of breeding look like at</a:t>
            </a:r>
            <a:r>
              <a:rPr lang="en-US" baseline="0" dirty="0" smtClean="0"/>
              <a:t> the DNA level</a:t>
            </a:r>
            <a:r>
              <a:rPr lang="en-US" dirty="0" smtClean="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This </a:t>
            </a:r>
            <a:r>
              <a:rPr lang="en-US" dirty="0" err="1" smtClean="0"/>
              <a:t>infographic</a:t>
            </a:r>
            <a:r>
              <a:rPr lang="en-US" dirty="0" smtClean="0"/>
              <a:t> from the U.S. Food and Drug Administration uses segments of DNA to demonstrate how genetic engineering compares to traditional breeding.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While genetic engineering is the latest technique used in the long evolution of plant breeding, it differs from other techniques by enabling specific, more predictable changes to be made to a plant.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38477D0-061A-E84D-ADEA-D9B56C9A859D}" type="slidenum">
              <a:rPr lang="en-US" smtClean="0"/>
              <a:t>20</a:t>
            </a:fld>
            <a:endParaRPr lang="en-US"/>
          </a:p>
        </p:txBody>
      </p:sp>
    </p:spTree>
    <p:extLst>
      <p:ext uri="{BB962C8B-B14F-4D97-AF65-F5344CB8AC3E}">
        <p14:creationId xmlns:p14="http://schemas.microsoft.com/office/powerpoint/2010/main" val="4215998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It is important to note that there are other methods of plant breeding beyond traditional breeding and genetic engineering which you can see in this </a:t>
            </a:r>
            <a:r>
              <a:rPr lang="en-US" baseline="0" dirty="0" err="1" smtClean="0"/>
              <a:t>infographic</a:t>
            </a:r>
            <a:r>
              <a:rPr lang="en-US" baseline="0" dirty="0" smtClean="0"/>
              <a:t>. </a:t>
            </a:r>
          </a:p>
          <a:p>
            <a:pPr marL="171450" indent="-171450">
              <a:buFont typeface="Arial" panose="020B0604020202020204" pitchFamily="34" charset="0"/>
              <a:buChar char="•"/>
            </a:pPr>
            <a:r>
              <a:rPr lang="en-US" baseline="0" dirty="0" smtClean="0"/>
              <a:t>Here you’ll see different seed improvement techniques compared: selective (aka “traditional”) breeding, interspecies crosses, mutagenesis and </a:t>
            </a:r>
            <a:r>
              <a:rPr lang="en-US" baseline="0" dirty="0" err="1" smtClean="0"/>
              <a:t>transgenesis</a:t>
            </a:r>
            <a:r>
              <a:rPr lang="en-US" baseline="0" dirty="0" smtClean="0"/>
              <a:t> (GMO).</a:t>
            </a:r>
          </a:p>
          <a:p>
            <a:pPr marL="171450" indent="-171450">
              <a:buFont typeface="Arial" panose="020B0604020202020204" pitchFamily="34" charset="0"/>
              <a:buChar char="•"/>
            </a:pPr>
            <a:r>
              <a:rPr lang="en-US" baseline="0" dirty="0" smtClean="0"/>
              <a:t>All of these techniques are used today.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Even though genetic engineering is a more precise breeding technique compared to the other three, only GMOs are required to go through regulatory approval before they are commercialized and are excluded from use in organic agriculture.</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38477D0-061A-E84D-ADEA-D9B56C9A859D}" type="slidenum">
              <a:rPr lang="en-US" smtClean="0"/>
              <a:t>21</a:t>
            </a:fld>
            <a:endParaRPr lang="en-US"/>
          </a:p>
        </p:txBody>
      </p:sp>
    </p:spTree>
    <p:extLst>
      <p:ext uri="{BB962C8B-B14F-4D97-AF65-F5344CB8AC3E}">
        <p14:creationId xmlns:p14="http://schemas.microsoft.com/office/powerpoint/2010/main" val="3038245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GMO Answers was created to do a better job answering consumers’ questions — no matter what they are — about GMOs. The biotech industry stands 100 percent behind the health and safety of the GM crops on the market today, but we acknowledge that we haven’t done the best job communicating about them – what they are, how they are made</a:t>
            </a:r>
            <a:r>
              <a:rPr lang="en-US" baseline="0" dirty="0" smtClean="0"/>
              <a:t> </a:t>
            </a:r>
            <a:r>
              <a:rPr lang="en-US" dirty="0" smtClean="0"/>
              <a:t>and what the safety data says. GMO Answers</a:t>
            </a:r>
            <a:r>
              <a:rPr lang="en-US" baseline="0" dirty="0" smtClean="0"/>
              <a:t> </a:t>
            </a:r>
            <a:r>
              <a:rPr lang="en-US" dirty="0" smtClean="0"/>
              <a:t>is the beginning of a new conversation among everyone who cares about how our food is grown.</a:t>
            </a:r>
          </a:p>
          <a:p>
            <a:endParaRPr lang="en-US" dirty="0" smtClean="0"/>
          </a:p>
          <a:p>
            <a:r>
              <a:rPr lang="en-US" dirty="0" smtClean="0"/>
              <a:t>GMO Answers</a:t>
            </a:r>
            <a:r>
              <a:rPr lang="en-US" baseline="0" dirty="0" smtClean="0"/>
              <a:t> represents a shift in how we communicate about agriculture. </a:t>
            </a:r>
            <a:r>
              <a:rPr lang="en-US" dirty="0" smtClean="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Instead of repeating just the facts and science, we must acknowledge the skepticism; show that we’re listening; and respond to questions and concerns in an open, transparent, direct and conversational manner. </a:t>
            </a:r>
          </a:p>
          <a:p>
            <a:pPr defTabSz="915772">
              <a:defRPr/>
            </a:pPr>
            <a:endParaRPr lang="en-US" dirty="0" smtClean="0"/>
          </a:p>
          <a:p>
            <a:pPr defTabSz="915772">
              <a:defRPr/>
            </a:pPr>
            <a:r>
              <a:rPr lang="en-US" dirty="0" smtClean="0"/>
              <a:t>GMO Answers is sponsored</a:t>
            </a:r>
            <a:r>
              <a:rPr lang="en-US" baseline="0" dirty="0" smtClean="0"/>
              <a:t> by the members of the Council for Biotechnology Information: BASF, Bayer </a:t>
            </a:r>
            <a:r>
              <a:rPr lang="en-US" baseline="0" dirty="0" err="1" smtClean="0"/>
              <a:t>CropScience</a:t>
            </a:r>
            <a:r>
              <a:rPr lang="en-US" baseline="0" dirty="0" smtClean="0"/>
              <a:t>, Dow </a:t>
            </a:r>
            <a:r>
              <a:rPr lang="en-US" baseline="0" dirty="0" err="1" smtClean="0"/>
              <a:t>AgroSciences</a:t>
            </a:r>
            <a:r>
              <a:rPr lang="en-US" baseline="0" dirty="0" smtClean="0"/>
              <a:t>, DuPont Pioneer, Monsanto Company &amp; Syngenta.</a:t>
            </a:r>
            <a:endParaRPr lang="en-US" dirty="0" smtClean="0"/>
          </a:p>
        </p:txBody>
      </p:sp>
      <p:sp>
        <p:nvSpPr>
          <p:cNvPr id="4" name="Slide Number Placeholder 3"/>
          <p:cNvSpPr>
            <a:spLocks noGrp="1"/>
          </p:cNvSpPr>
          <p:nvPr>
            <p:ph type="sldNum" sz="quarter" idx="10"/>
          </p:nvPr>
        </p:nvSpPr>
        <p:spPr/>
        <p:txBody>
          <a:bodyPr/>
          <a:lstStyle/>
          <a:p>
            <a:fld id="{838477D0-061A-E84D-ADEA-D9B56C9A859D}" type="slidenum">
              <a:rPr lang="en-US" smtClean="0"/>
              <a:t>2</a:t>
            </a:fld>
            <a:endParaRPr lang="en-US"/>
          </a:p>
        </p:txBody>
      </p:sp>
    </p:spTree>
    <p:extLst>
      <p:ext uri="{BB962C8B-B14F-4D97-AF65-F5344CB8AC3E}">
        <p14:creationId xmlns:p14="http://schemas.microsoft.com/office/powerpoint/2010/main" val="3269956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b="1" dirty="0" smtClean="0"/>
              <a:t>Now that we’ve explore</a:t>
            </a:r>
            <a:r>
              <a:rPr lang="en-US" b="1" baseline="0" dirty="0" smtClean="0"/>
              <a:t>d the various plant breeding methods, w</a:t>
            </a:r>
            <a:r>
              <a:rPr lang="en-US" b="1" dirty="0" smtClean="0"/>
              <a:t>hy do we develop</a:t>
            </a:r>
            <a:r>
              <a:rPr lang="en-US" b="1" baseline="0" dirty="0" smtClean="0"/>
              <a:t> and use GMOs?</a:t>
            </a:r>
            <a:endParaRPr lang="en-US" b="1" dirty="0" smtClean="0"/>
          </a:p>
          <a:p>
            <a:pPr marL="171450" indent="-171450" defTabSz="915772">
              <a:buFont typeface="Arial" panose="020B0604020202020204" pitchFamily="34" charset="0"/>
              <a:buChar char="•"/>
              <a:defRPr/>
            </a:pPr>
            <a:r>
              <a:rPr lang="en-US" dirty="0" smtClean="0"/>
              <a:t>GMOs are created to achieve a specific, desired trait.</a:t>
            </a:r>
            <a:r>
              <a:rPr lang="en-US" baseline="0" dirty="0" smtClean="0"/>
              <a:t> For example,</a:t>
            </a:r>
            <a:r>
              <a:rPr lang="en-US" dirty="0" smtClean="0"/>
              <a:t> resistance to an insect</a:t>
            </a:r>
            <a:r>
              <a:rPr lang="en-US" baseline="0" dirty="0" smtClean="0"/>
              <a:t> or a specific herbicide</a:t>
            </a:r>
            <a:r>
              <a:rPr lang="en-US" dirty="0" smtClean="0"/>
              <a:t> or to enhance nutrition</a:t>
            </a:r>
            <a:r>
              <a:rPr lang="en-US" baseline="0" dirty="0" smtClean="0"/>
              <a:t>, as noted in this table. </a:t>
            </a:r>
            <a:r>
              <a:rPr lang="en-US" i="1" baseline="0" dirty="0" smtClean="0"/>
              <a:t>(reference examples in table)</a:t>
            </a:r>
          </a:p>
          <a:p>
            <a:pPr marL="171450" indent="-171450" defTabSz="915772">
              <a:buFont typeface="Arial" panose="020B0604020202020204" pitchFamily="34" charset="0"/>
              <a:buChar char="•"/>
              <a:defRPr/>
            </a:pPr>
            <a:r>
              <a:rPr lang="en-US" dirty="0" smtClean="0"/>
              <a:t>It is important to</a:t>
            </a:r>
            <a:r>
              <a:rPr lang="en-US" baseline="0" dirty="0" smtClean="0"/>
              <a:t> remember that f</a:t>
            </a:r>
            <a:r>
              <a:rPr lang="en-US" dirty="0" smtClean="0"/>
              <a:t>armers choose seeds that are best for their farms and businesses. They determine which seeds, inputs and management practices are best for their land,</a:t>
            </a:r>
            <a:r>
              <a:rPr lang="en-US" baseline="0" dirty="0" smtClean="0"/>
              <a:t> business and growing conditions. </a:t>
            </a:r>
            <a:endParaRPr lang="en-US" dirty="0" smtClean="0"/>
          </a:p>
          <a:p>
            <a:pPr marL="171450" indent="-171450" defTabSz="915772">
              <a:buFont typeface="Arial" panose="020B0604020202020204" pitchFamily="34" charset="0"/>
              <a:buChar char="•"/>
              <a:defRPr/>
            </a:pPr>
            <a:r>
              <a:rPr lang="en-US" dirty="0" smtClean="0"/>
              <a:t>There are a variety of seed options for farmers</a:t>
            </a:r>
            <a:r>
              <a:rPr lang="en-US" baseline="0" dirty="0" smtClean="0"/>
              <a:t> to choose from -</a:t>
            </a:r>
            <a:r>
              <a:rPr lang="en-US" dirty="0" smtClean="0"/>
              <a:t> including GM, conventional</a:t>
            </a:r>
            <a:r>
              <a:rPr lang="en-US" baseline="0" dirty="0" smtClean="0"/>
              <a:t> and</a:t>
            </a:r>
            <a:r>
              <a:rPr lang="en-US" dirty="0" smtClean="0"/>
              <a:t> organic.</a:t>
            </a:r>
            <a:r>
              <a:rPr lang="en-US" baseline="0" dirty="0" smtClean="0"/>
              <a:t> </a:t>
            </a:r>
            <a:r>
              <a:rPr lang="en-US" i="1" baseline="0" dirty="0" smtClean="0"/>
              <a:t>(insert applicable examples/personal during presentation – if possible)</a:t>
            </a:r>
            <a:endParaRPr lang="en-US" i="1" dirty="0" smtClean="0"/>
          </a:p>
          <a:p>
            <a:endParaRPr lang="en-US" dirty="0"/>
          </a:p>
        </p:txBody>
      </p:sp>
      <p:sp>
        <p:nvSpPr>
          <p:cNvPr id="4" name="Slide Number Placeholder 3"/>
          <p:cNvSpPr>
            <a:spLocks noGrp="1"/>
          </p:cNvSpPr>
          <p:nvPr>
            <p:ph type="sldNum" sz="quarter" idx="10"/>
          </p:nvPr>
        </p:nvSpPr>
        <p:spPr/>
        <p:txBody>
          <a:bodyPr/>
          <a:lstStyle/>
          <a:p>
            <a:fld id="{838477D0-061A-E84D-ADEA-D9B56C9A859D}" type="slidenum">
              <a:rPr lang="en-US" smtClean="0"/>
              <a:t>22</a:t>
            </a:fld>
            <a:endParaRPr lang="en-US"/>
          </a:p>
        </p:txBody>
      </p:sp>
    </p:spTree>
    <p:extLst>
      <p:ext uri="{BB962C8B-B14F-4D97-AF65-F5344CB8AC3E}">
        <p14:creationId xmlns:p14="http://schemas.microsoft.com/office/powerpoint/2010/main" val="3753712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b="1" dirty="0" smtClean="0"/>
              <a:t>How exactly</a:t>
            </a:r>
            <a:r>
              <a:rPr lang="en-US" b="1" baseline="0" dirty="0" smtClean="0"/>
              <a:t> is a GMO made?</a:t>
            </a:r>
            <a:endParaRPr lang="en-US" b="1" dirty="0" smtClean="0"/>
          </a:p>
          <a:p>
            <a:pPr marL="171450" indent="-171450" defTabSz="915772">
              <a:buFont typeface="Arial" panose="020B0604020202020204" pitchFamily="34" charset="0"/>
              <a:buChar char="•"/>
              <a:defRPr/>
            </a:pPr>
            <a:r>
              <a:rPr lang="en-US" dirty="0" smtClean="0"/>
              <a:t>GMOs can have one or a few genes added, moved or turned off to achieve the desired trait.  This video explains how genetic engineering was used to make the Hawaiian papaya resistant to the deadly papaya ring spot virus.</a:t>
            </a:r>
          </a:p>
          <a:p>
            <a:endParaRPr lang="en-US" sz="1000" dirty="0" smtClean="0"/>
          </a:p>
          <a:p>
            <a:pPr defTabSz="915772">
              <a:defRPr/>
            </a:pPr>
            <a:r>
              <a:rPr lang="en-US" sz="1000" dirty="0" smtClean="0">
                <a:solidFill>
                  <a:srgbClr val="FF8800"/>
                </a:solidFill>
                <a:hlinkClick r:id="rId3"/>
              </a:rPr>
              <a:t>https://www.youtube.com/watch?v=2G-yUuiqIZ0</a:t>
            </a:r>
            <a:r>
              <a:rPr lang="en-US" sz="1000" dirty="0" smtClean="0">
                <a:solidFill>
                  <a:srgbClr val="FF8800"/>
                </a:solidFill>
              </a:rPr>
              <a:t>  (Running</a:t>
            </a:r>
            <a:r>
              <a:rPr lang="en-US" sz="1000" baseline="0" dirty="0" smtClean="0">
                <a:solidFill>
                  <a:srgbClr val="FF8800"/>
                </a:solidFill>
              </a:rPr>
              <a:t> time: </a:t>
            </a:r>
            <a:r>
              <a:rPr lang="en-US" sz="1000" dirty="0" smtClean="0">
                <a:solidFill>
                  <a:srgbClr val="FF8800"/>
                </a:solidFill>
              </a:rPr>
              <a:t>5:32)</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TO PRESENTER: In case showing the video in this slide is not an option, please use the static images and information in slide 24 in lieu of this slide.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38477D0-061A-E84D-ADEA-D9B56C9A859D}" type="slidenum">
              <a:rPr lang="en-US" smtClean="0"/>
              <a:t>23</a:t>
            </a:fld>
            <a:endParaRPr lang="en-US"/>
          </a:p>
        </p:txBody>
      </p:sp>
    </p:spTree>
    <p:extLst>
      <p:ext uri="{BB962C8B-B14F-4D97-AF65-F5344CB8AC3E}">
        <p14:creationId xmlns:p14="http://schemas.microsoft.com/office/powerpoint/2010/main" val="113554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ALTERNATIVE TO SLIDE 23 IF VIDEO NOT AVAILABLE: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How exactly</a:t>
            </a:r>
            <a:r>
              <a:rPr lang="en-US" b="1" baseline="0" dirty="0" smtClean="0"/>
              <a:t> is a GMO made?</a:t>
            </a:r>
            <a:endParaRPr lang="en-US" b="1"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GMOs can have one or a few genes added, moved or turned off to achieve the desired trait.  These</a:t>
            </a:r>
            <a:r>
              <a:rPr lang="en-US" baseline="0" dirty="0" smtClean="0"/>
              <a:t> pictures help</a:t>
            </a:r>
            <a:r>
              <a:rPr lang="en-US" dirty="0" smtClean="0"/>
              <a:t> explain how genetic engineering was used to make the Hawaiian papaya resistant to the deadly papaya ring spot virus.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t>
            </a:r>
            <a:r>
              <a:rPr lang="en-US" i="1" dirty="0" smtClean="0"/>
              <a:t>The</a:t>
            </a:r>
            <a:r>
              <a:rPr lang="en-US" i="1" baseline="0" dirty="0" smtClean="0"/>
              <a:t> following numbered text c</a:t>
            </a:r>
            <a:r>
              <a:rPr lang="en-US" i="1" dirty="0" smtClean="0"/>
              <a:t>orresponds</a:t>
            </a:r>
            <a:r>
              <a:rPr lang="en-US" i="1" baseline="0" dirty="0" smtClean="0"/>
              <a:t> with the above numbered pictures.</a:t>
            </a:r>
            <a:r>
              <a:rPr lang="en-US" baseline="0" dirty="0" smtClean="0"/>
              <a:t>)</a:t>
            </a:r>
            <a:endParaRPr lang="en-US" dirty="0" smtClean="0"/>
          </a:p>
          <a:p>
            <a:pPr marL="228600" lvl="0" indent="-228600">
              <a:buAutoNum type="arabicPeriod"/>
            </a:pPr>
            <a:r>
              <a:rPr lang="en-US" baseline="0" dirty="0" smtClean="0"/>
              <a:t>First, in 1985 Farmers and Researchers decided that genetic engineering was the best technique to use to solve the problem.</a:t>
            </a:r>
          </a:p>
          <a:p>
            <a:pPr marL="228600" lvl="0" indent="-228600">
              <a:buAutoNum type="arabicPeriod"/>
            </a:pPr>
            <a:r>
              <a:rPr lang="en-US" baseline="0" dirty="0" smtClean="0"/>
              <a:t>Second, Researchers identified and isolated a PRSV gene from the virus itself.</a:t>
            </a:r>
          </a:p>
          <a:p>
            <a:pPr marL="228600" lvl="0" indent="-228600">
              <a:buAutoNum type="arabicPeriod"/>
            </a:pPr>
            <a:r>
              <a:rPr lang="en-US" baseline="0" dirty="0" smtClean="0"/>
              <a:t>Third, a process called “transformation” (inserting a copy of genetic material for a specific trait into a plant’s cells) was used to get the PRSV gene into the papaya plant DNA. </a:t>
            </a:r>
          </a:p>
          <a:p>
            <a:pPr marL="228600" lvl="0" indent="-228600">
              <a:buAutoNum type="arabicPeriod"/>
            </a:pPr>
            <a:r>
              <a:rPr lang="en-US" baseline="0" dirty="0" smtClean="0"/>
              <a:t>Finally, 17 plants were successfully transformed and produced the protein that made the plant resistant to PRSV – this result is similar to a flu shot that makes us resistant to the flu. It then took seven years of testing for the seeds to be approved.  </a:t>
            </a:r>
          </a:p>
          <a:p>
            <a:pPr marL="171450" lvl="0" indent="-171450">
              <a:buFont typeface="Arial" panose="020B0604020202020204" pitchFamily="34" charset="0"/>
              <a:buChar char="•"/>
            </a:pPr>
            <a:r>
              <a:rPr lang="en-US" baseline="0" dirty="0" smtClean="0"/>
              <a:t>In 1998, harvesting of the new GM papaya began. By 2001 the industry had more than 46 million pounds of fresh papaya. </a:t>
            </a:r>
          </a:p>
          <a:p>
            <a:pPr marL="171450" indent="-171450">
              <a:buFont typeface="Arial" panose="020B0604020202020204" pitchFamily="34" charset="0"/>
              <a:buChar char="•"/>
            </a:pPr>
            <a:r>
              <a:rPr lang="en-US" baseline="0" dirty="0" smtClean="0"/>
              <a:t>As of 2010, 70 percent of Hawaii’s papaya industry is GM Rainbow papaya. This fruit has been grown and consumed in the U.S. for more than a decade. </a:t>
            </a:r>
          </a:p>
        </p:txBody>
      </p:sp>
      <p:sp>
        <p:nvSpPr>
          <p:cNvPr id="4" name="Slide Number Placeholder 3"/>
          <p:cNvSpPr>
            <a:spLocks noGrp="1"/>
          </p:cNvSpPr>
          <p:nvPr>
            <p:ph type="sldNum" sz="quarter" idx="10"/>
          </p:nvPr>
        </p:nvSpPr>
        <p:spPr/>
        <p:txBody>
          <a:bodyPr/>
          <a:lstStyle/>
          <a:p>
            <a:fld id="{838477D0-061A-E84D-ADEA-D9B56C9A859D}" type="slidenum">
              <a:rPr lang="en-US" smtClean="0"/>
              <a:t>24</a:t>
            </a:fld>
            <a:endParaRPr lang="en-US"/>
          </a:p>
        </p:txBody>
      </p:sp>
    </p:spTree>
    <p:extLst>
      <p:ext uri="{BB962C8B-B14F-4D97-AF65-F5344CB8AC3E}">
        <p14:creationId xmlns:p14="http://schemas.microsoft.com/office/powerpoint/2010/main" val="40502195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smtClean="0">
                <a:solidFill>
                  <a:srgbClr val="FF8800"/>
                </a:solidFill>
              </a:rPr>
              <a:t>Who around the world grows GMOs?</a:t>
            </a:r>
          </a:p>
          <a:p>
            <a:pPr marL="171450" indent="-171450">
              <a:buFont typeface="Arial" panose="020B0604020202020204" pitchFamily="34" charset="0"/>
              <a:buChar char="•"/>
            </a:pPr>
            <a:r>
              <a:rPr lang="en-US" dirty="0" smtClean="0"/>
              <a:t>From South Africa to China to the EU, there is a global community of farmers growing biotech crops.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According to the International Service for the Acquisition</a:t>
            </a:r>
            <a:r>
              <a:rPr lang="en-US" baseline="0" dirty="0" smtClean="0"/>
              <a:t> of </a:t>
            </a:r>
            <a:r>
              <a:rPr lang="en-US" baseline="0" dirty="0" err="1" smtClean="0"/>
              <a:t>Agri</a:t>
            </a:r>
            <a:r>
              <a:rPr lang="en-US" baseline="0" dirty="0" smtClean="0"/>
              <a:t>-Biotech Applications </a:t>
            </a:r>
            <a:r>
              <a:rPr lang="en-US" dirty="0" smtClean="0"/>
              <a:t>(ISAAA), in 2014</a:t>
            </a:r>
            <a:r>
              <a:rPr lang="en-US" baseline="0" dirty="0" smtClean="0"/>
              <a:t> there were 70 countries around the world that grew, imported and/or tested GMO crops in field trials. The newest country to cultivate a GMO crop is Bangladesh, where farmers are growing </a:t>
            </a:r>
            <a:r>
              <a:rPr lang="en-US" baseline="0" dirty="0" err="1" smtClean="0"/>
              <a:t>Bt</a:t>
            </a:r>
            <a:r>
              <a:rPr lang="en-US" baseline="0" dirty="0" smtClean="0"/>
              <a:t> eggplant.</a:t>
            </a:r>
            <a:endParaRPr lang="en-US" dirty="0" smtClean="0"/>
          </a:p>
          <a:p>
            <a:pPr marL="171450" indent="-171450">
              <a:buFont typeface="Arial" panose="020B0604020202020204" pitchFamily="34" charset="0"/>
              <a:buChar char="•"/>
            </a:pPr>
            <a:r>
              <a:rPr lang="en-US" dirty="0" smtClean="0"/>
              <a:t>When the 4 billionth biotech acre was planted in April 2014, Spanish farmer Jose </a:t>
            </a:r>
            <a:r>
              <a:rPr lang="en-US" dirty="0" err="1" smtClean="0"/>
              <a:t>Luiz</a:t>
            </a:r>
            <a:r>
              <a:rPr lang="en-US" dirty="0" smtClean="0"/>
              <a:t> Romeo was asked </a:t>
            </a:r>
            <a:r>
              <a:rPr lang="en-US" dirty="0" smtClean="0">
                <a:hlinkClick r:id="rId3"/>
              </a:rPr>
              <a:t>why he grows GMOs</a:t>
            </a:r>
            <a:r>
              <a:rPr lang="en-US" dirty="0" smtClean="0"/>
              <a:t> (</a:t>
            </a:r>
            <a:r>
              <a:rPr lang="en-US" u="sng" dirty="0" smtClean="0"/>
              <a:t>https://</a:t>
            </a:r>
            <a:r>
              <a:rPr lang="en-US" u="sng" dirty="0" err="1" smtClean="0"/>
              <a:t>truthabouttrade.org</a:t>
            </a:r>
            <a:r>
              <a:rPr lang="en-US" u="sng" dirty="0" smtClean="0"/>
              <a:t>/2014/04/03/planting-the-four-billionth-acre-of-biotech-crops-in-the-world/</a:t>
            </a:r>
            <a:r>
              <a:rPr lang="en-US" baseline="0" dirty="0" smtClean="0"/>
              <a:t>) </a:t>
            </a:r>
            <a:r>
              <a:rPr lang="en-US" dirty="0" smtClean="0"/>
              <a:t>and said, "Although GM crops may be common, they are anything but ordinary. They are extraordinary plants that allow the world’s farmers to grow more food on less land." </a:t>
            </a:r>
          </a:p>
          <a:p>
            <a:pPr marL="171450" indent="-171450">
              <a:buFont typeface="Arial" panose="020B0604020202020204" pitchFamily="34" charset="0"/>
              <a:buChar char="•"/>
            </a:pPr>
            <a:r>
              <a:rPr lang="en-US" dirty="0" smtClean="0"/>
              <a:t>As </a:t>
            </a:r>
            <a:r>
              <a:rPr lang="en-US" dirty="0" err="1" smtClean="0"/>
              <a:t>Fourat</a:t>
            </a:r>
            <a:r>
              <a:rPr lang="en-US" dirty="0" smtClean="0"/>
              <a:t> </a:t>
            </a:r>
            <a:r>
              <a:rPr lang="en-US" dirty="0" err="1" smtClean="0"/>
              <a:t>Janabi</a:t>
            </a:r>
            <a:r>
              <a:rPr lang="en-US" dirty="0" smtClean="0"/>
              <a:t> points out </a:t>
            </a:r>
            <a:r>
              <a:rPr lang="en-US" dirty="0" smtClean="0">
                <a:hlinkClick r:id="rId4"/>
              </a:rPr>
              <a:t>in his post on GMOAnswers</a:t>
            </a:r>
            <a:r>
              <a:rPr lang="en-US" dirty="0" smtClean="0"/>
              <a:t> (</a:t>
            </a:r>
            <a:r>
              <a:rPr lang="en-US" u="sng" dirty="0" smtClean="0"/>
              <a:t>https://gmoanswers.com/studies/random-thoughts-biotech</a:t>
            </a:r>
            <a:r>
              <a:rPr lang="en-US" dirty="0" smtClean="0"/>
              <a:t>), "Since 1961, we’ve increased yield by 300%, and only had to increase our land use by 12% to do so...By 2050, we will need to almost double yield without an increase in land usage." </a:t>
            </a:r>
          </a:p>
        </p:txBody>
      </p:sp>
      <p:sp>
        <p:nvSpPr>
          <p:cNvPr id="4" name="Slide Number Placeholder 3"/>
          <p:cNvSpPr>
            <a:spLocks noGrp="1"/>
          </p:cNvSpPr>
          <p:nvPr>
            <p:ph type="sldNum" sz="quarter" idx="10"/>
          </p:nvPr>
        </p:nvSpPr>
        <p:spPr/>
        <p:txBody>
          <a:bodyPr/>
          <a:lstStyle/>
          <a:p>
            <a:fld id="{838477D0-061A-E84D-ADEA-D9B56C9A859D}" type="slidenum">
              <a:rPr lang="en-US" smtClean="0"/>
              <a:t>25</a:t>
            </a:fld>
            <a:endParaRPr lang="en-US"/>
          </a:p>
        </p:txBody>
      </p:sp>
    </p:spTree>
    <p:extLst>
      <p:ext uri="{BB962C8B-B14F-4D97-AF65-F5344CB8AC3E}">
        <p14:creationId xmlns:p14="http://schemas.microsoft.com/office/powerpoint/2010/main" val="12292649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577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smtClean="0">
                <a:solidFill>
                  <a:srgbClr val="FF8800"/>
                </a:solidFill>
              </a:rPr>
              <a:t>How do we </a:t>
            </a:r>
            <a:r>
              <a:rPr lang="en-US" sz="1200" b="1" baseline="0" dirty="0" smtClean="0">
                <a:solidFill>
                  <a:srgbClr val="FF8800"/>
                </a:solidFill>
              </a:rPr>
              <a:t>make </a:t>
            </a:r>
            <a:r>
              <a:rPr lang="en-US" sz="1200" b="1" dirty="0" smtClean="0">
                <a:solidFill>
                  <a:srgbClr val="FF8800"/>
                </a:solidFill>
              </a:rPr>
              <a:t>sure that GMOs are safe for use and consumption?</a:t>
            </a:r>
          </a:p>
          <a:p>
            <a:pPr marL="171707" indent="-171707" defTabSz="915772">
              <a:buFont typeface="Arial" panose="020B0604020202020204" pitchFamily="34" charset="0"/>
              <a:buChar char="•"/>
              <a:defRPr/>
            </a:pPr>
            <a:r>
              <a:rPr lang="en-US" dirty="0" smtClean="0"/>
              <a:t>Today’s GM products are the most researched and tested agricultural products in history.</a:t>
            </a:r>
          </a:p>
          <a:p>
            <a:pPr marL="171707" marR="0" indent="-171707" algn="l" defTabSz="91577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GMO crops are studied extensively to make sure they are safe for people, animals and the environment</a:t>
            </a:r>
          </a:p>
          <a:p>
            <a:pPr marL="171707" indent="-171707" defTabSz="915772">
              <a:buFont typeface="Arial" panose="020B0604020202020204" pitchFamily="34" charset="0"/>
              <a:buChar char="•"/>
              <a:defRPr/>
            </a:pPr>
            <a:r>
              <a:rPr lang="en-US" sz="1200" dirty="0" smtClean="0"/>
              <a:t>GM seeds take an average of $136 million and 13 years to bring to market because of research, testing and regulatory approvals conducted by government agencies in the United States and around the world.</a:t>
            </a:r>
            <a:endParaRPr lang="en-US" dirty="0" smtClean="0"/>
          </a:p>
          <a:p>
            <a:pPr marL="171707" indent="-171707" defTabSz="915772">
              <a:buFont typeface="Arial" panose="020B0604020202020204" pitchFamily="34" charset="0"/>
              <a:buChar char="•"/>
              <a:defRPr/>
            </a:pPr>
            <a:r>
              <a:rPr lang="en-US" dirty="0" smtClean="0"/>
              <a:t>In the U.S., GM</a:t>
            </a:r>
            <a:r>
              <a:rPr lang="en-US" baseline="0" dirty="0" smtClean="0"/>
              <a:t> crops are reviewed by at least USDA and FDA and sometimes EPA depending on the trait.</a:t>
            </a:r>
          </a:p>
          <a:p>
            <a:pPr marL="171707" indent="-171707" defTabSz="915772">
              <a:buFont typeface="Arial" panose="020B0604020202020204" pitchFamily="34" charset="0"/>
              <a:buChar char="•"/>
              <a:defRPr/>
            </a:pPr>
            <a:r>
              <a:rPr lang="en-US" baseline="0" dirty="0" smtClean="0"/>
              <a:t>In the next few slides, we’ll talk more about the safety of GMOs.</a:t>
            </a:r>
            <a:endParaRPr lang="en-US" dirty="0" smtClean="0"/>
          </a:p>
        </p:txBody>
      </p:sp>
      <p:sp>
        <p:nvSpPr>
          <p:cNvPr id="4" name="Slide Number Placeholder 3"/>
          <p:cNvSpPr>
            <a:spLocks noGrp="1"/>
          </p:cNvSpPr>
          <p:nvPr>
            <p:ph type="sldNum" sz="quarter" idx="10"/>
          </p:nvPr>
        </p:nvSpPr>
        <p:spPr/>
        <p:txBody>
          <a:bodyPr/>
          <a:lstStyle/>
          <a:p>
            <a:fld id="{838477D0-061A-E84D-ADEA-D9B56C9A859D}" type="slidenum">
              <a:rPr lang="en-US" smtClean="0"/>
              <a:t>26</a:t>
            </a:fld>
            <a:endParaRPr lang="en-US"/>
          </a:p>
        </p:txBody>
      </p:sp>
    </p:spTree>
    <p:extLst>
      <p:ext uri="{BB962C8B-B14F-4D97-AF65-F5344CB8AC3E}">
        <p14:creationId xmlns:p14="http://schemas.microsoft.com/office/powerpoint/2010/main" val="1683173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smtClean="0">
                <a:solidFill>
                  <a:srgbClr val="FF8800"/>
                </a:solidFill>
              </a:rPr>
              <a:t>GMO Safety: Safe to Eat</a:t>
            </a:r>
          </a:p>
          <a:p>
            <a:pPr marL="171450" indent="-171450">
              <a:buFont typeface="Arial" panose="020B0604020202020204" pitchFamily="34" charset="0"/>
              <a:buChar char="•"/>
            </a:pPr>
            <a:r>
              <a:rPr lang="en-US" dirty="0" smtClean="0"/>
              <a:t>GMOs available today </a:t>
            </a:r>
            <a:r>
              <a:rPr lang="en-US" dirty="0" smtClean="0">
                <a:solidFill>
                  <a:schemeClr val="tx1">
                    <a:lumMod val="65000"/>
                    <a:lumOff val="35000"/>
                  </a:schemeClr>
                </a:solidFill>
              </a:rPr>
              <a:t>are </a:t>
            </a:r>
            <a:r>
              <a:rPr lang="en-US" i="1" dirty="0" smtClean="0">
                <a:solidFill>
                  <a:schemeClr val="tx1">
                    <a:lumMod val="65000"/>
                    <a:lumOff val="35000"/>
                  </a:schemeClr>
                </a:solidFill>
              </a:rPr>
              <a:t>as safe as </a:t>
            </a:r>
            <a:r>
              <a:rPr lang="en-US" dirty="0" smtClean="0">
                <a:solidFill>
                  <a:schemeClr val="tx1">
                    <a:lumMod val="65000"/>
                    <a:lumOff val="35000"/>
                  </a:schemeClr>
                </a:solidFill>
              </a:rPr>
              <a:t>their </a:t>
            </a:r>
            <a:r>
              <a:rPr lang="en-US" dirty="0" smtClean="0"/>
              <a:t>non-GMO counterparts. </a:t>
            </a:r>
          </a:p>
          <a:p>
            <a:pPr marL="171450" indent="-171450">
              <a:buFont typeface="Arial" panose="020B0604020202020204" pitchFamily="34" charset="0"/>
              <a:buChar char="•"/>
            </a:pPr>
            <a:r>
              <a:rPr lang="en-US" dirty="0" smtClean="0"/>
              <a:t>They </a:t>
            </a:r>
            <a:r>
              <a:rPr lang="en-US" dirty="0" smtClean="0">
                <a:solidFill>
                  <a:schemeClr val="tx1">
                    <a:lumMod val="65000"/>
                    <a:lumOff val="35000"/>
                  </a:schemeClr>
                </a:solidFill>
              </a:rPr>
              <a:t>do not cause new </a:t>
            </a:r>
            <a:r>
              <a:rPr lang="en-US" dirty="0" smtClean="0"/>
              <a:t>allergies, cancer, infertility, ADHD, autism or any other diseases or conditions.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U.S. National Academy of Sciences (NAS), United Nations Food and Agriculture Organization (FAO), World Health Organization (WHO), American Medical Association (AMA), the American Association for Advancement of Science (AAAS) and many others have concluded that GM crops do not pose more risks to people, animals or the environment than any other foods. </a:t>
            </a:r>
            <a:r>
              <a:rPr lang="en-US" sz="1000" u="sng" dirty="0" smtClean="0">
                <a:hlinkClick r:id="rId3"/>
              </a:rPr>
              <a:t>http://www.ilsi.org/Pages/Safety%20Assessment%20of%20Genetically%20Modified%20Foods.aspx</a:t>
            </a:r>
            <a:endParaRPr lang="en-US" sz="1000" dirty="0" smtClean="0"/>
          </a:p>
          <a:p>
            <a:pPr marL="171450" indent="-171450" defTabSz="915772">
              <a:buFont typeface="Arial" panose="020B0604020202020204" pitchFamily="34" charset="0"/>
              <a:buChar char="•"/>
              <a:defRPr/>
            </a:pPr>
            <a:r>
              <a:rPr lang="en-US" dirty="0" smtClean="0"/>
              <a:t>According to the European</a:t>
            </a:r>
            <a:r>
              <a:rPr lang="en-US" baseline="0" dirty="0" smtClean="0"/>
              <a:t> Commission, “The main conclusion after more than 130 research projects, covering a period of more than 25 years of research and involving more than 500 independent research groups, is that biotechnology, in particular GMOs, are not per se more risky than E.G. conventional plant-breeding technologies. “ (A Decade of EU-Funded GMO Research 2001 – 2010. (2010). Retrieved from http://</a:t>
            </a:r>
            <a:r>
              <a:rPr lang="en-US" baseline="0" dirty="0" err="1" smtClean="0"/>
              <a:t>ec.europa.eu</a:t>
            </a:r>
            <a:r>
              <a:rPr lang="en-US" baseline="0" dirty="0" smtClean="0"/>
              <a:t>/research/</a:t>
            </a:r>
            <a:r>
              <a:rPr lang="en-US" baseline="0" dirty="0" err="1" smtClean="0"/>
              <a:t>biosociety</a:t>
            </a:r>
            <a:r>
              <a:rPr lang="en-US" baseline="0" dirty="0" smtClean="0"/>
              <a:t>/</a:t>
            </a:r>
            <a:r>
              <a:rPr lang="en-US" baseline="0" dirty="0" err="1" smtClean="0"/>
              <a:t>pdf</a:t>
            </a:r>
            <a:r>
              <a:rPr lang="en-US" baseline="0" dirty="0" smtClean="0"/>
              <a:t>/</a:t>
            </a:r>
            <a:r>
              <a:rPr lang="en-US" baseline="0" dirty="0" err="1" smtClean="0"/>
              <a:t>a_decade_of_eu-funded_gmo_research.pdf</a:t>
            </a:r>
            <a:r>
              <a:rPr lang="en-US" baseline="0" dirty="0" smtClean="0"/>
              <a:t>.)</a:t>
            </a:r>
            <a:endParaRPr lang="en-US" dirty="0" smtClean="0"/>
          </a:p>
          <a:p>
            <a:pPr marL="171450" indent="-171450">
              <a:buFont typeface="Arial" panose="020B0604020202020204" pitchFamily="34" charset="0"/>
              <a:buChar char="•"/>
            </a:pPr>
            <a:r>
              <a:rPr lang="en-US" dirty="0" smtClean="0"/>
              <a:t>With regard to allergies, researchers developing new GM crops deliberately avoid using potentially allergenic genes from milk, eggs, wheat, fish, shellfish, tree nuts, peanuts and soy – the eight major foods accounting for 90 percent of all food allergy cases in the United States.  </a:t>
            </a:r>
          </a:p>
          <a:p>
            <a:pPr marL="171450" indent="-171450">
              <a:buFont typeface="Arial" panose="020B0604020202020204" pitchFamily="34" charset="0"/>
              <a:buChar char="•"/>
            </a:pPr>
            <a:r>
              <a:rPr lang="en-US" dirty="0" smtClean="0"/>
              <a:t>In addition, researchers compare new GM crops under development to a database of hundreds of known allergens and toxins to avoid possible links.</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838477D0-061A-E84D-ADEA-D9B56C9A859D}" type="slidenum">
              <a:rPr lang="en-US" smtClean="0"/>
              <a:t>27</a:t>
            </a:fld>
            <a:endParaRPr lang="en-US"/>
          </a:p>
        </p:txBody>
      </p:sp>
    </p:spTree>
    <p:extLst>
      <p:ext uri="{BB962C8B-B14F-4D97-AF65-F5344CB8AC3E}">
        <p14:creationId xmlns:p14="http://schemas.microsoft.com/office/powerpoint/2010/main" val="10019728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smtClean="0">
                <a:solidFill>
                  <a:srgbClr val="FF8800"/>
                </a:solidFill>
              </a:rPr>
              <a:t>GMO Safety: Safe for the environment</a:t>
            </a:r>
          </a:p>
          <a:p>
            <a:pPr marL="171450" indent="-171450">
              <a:buFont typeface="Arial" panose="020B0604020202020204" pitchFamily="34" charset="0"/>
              <a:buChar char="•"/>
            </a:pPr>
            <a:r>
              <a:rPr lang="en-US" sz="1200" dirty="0" smtClean="0"/>
              <a:t>In addition to</a:t>
            </a:r>
            <a:r>
              <a:rPr lang="en-US" sz="1200" baseline="0" dirty="0" smtClean="0"/>
              <a:t> being thoroughly tested to ensure GMOs don’t negatively impact the environment, b</a:t>
            </a:r>
            <a:r>
              <a:rPr lang="en-US" sz="1200" dirty="0" smtClean="0"/>
              <a:t>iotech crops have actually reduced agriculture’s environmental footprint:</a:t>
            </a:r>
          </a:p>
          <a:p>
            <a:pPr marL="628650" lvl="1" indent="-171450">
              <a:buFont typeface="Arial" panose="020B0604020202020204" pitchFamily="34" charset="0"/>
              <a:buChar char="•"/>
            </a:pPr>
            <a:r>
              <a:rPr lang="en-US" sz="1200" dirty="0" smtClean="0"/>
              <a:t>The</a:t>
            </a:r>
            <a:r>
              <a:rPr lang="en-US" sz="1200" baseline="0" dirty="0" smtClean="0"/>
              <a:t> i</a:t>
            </a:r>
            <a:r>
              <a:rPr lang="en-US" sz="1200" dirty="0" smtClean="0"/>
              <a:t>ncreased yield through</a:t>
            </a:r>
            <a:r>
              <a:rPr lang="en-US" sz="1200" baseline="0" dirty="0" smtClean="0"/>
              <a:t> improved pest control </a:t>
            </a:r>
            <a:r>
              <a:rPr lang="en-US" sz="1200" dirty="0" smtClean="0"/>
              <a:t>on current land prevents further deforestation and protects ecosystems</a:t>
            </a:r>
          </a:p>
          <a:p>
            <a:pPr marL="628650" lvl="1" indent="-171450">
              <a:buFont typeface="Arial" panose="020B0604020202020204" pitchFamily="34" charset="0"/>
              <a:buChar char="•"/>
            </a:pPr>
            <a:r>
              <a:rPr lang="en-US" sz="1200" dirty="0" smtClean="0"/>
              <a:t>Making</a:t>
            </a:r>
            <a:r>
              <a:rPr lang="en-US" sz="1200" baseline="0" dirty="0" smtClean="0"/>
              <a:t> f</a:t>
            </a:r>
            <a:r>
              <a:rPr lang="en-US" sz="1200" dirty="0" smtClean="0"/>
              <a:t>ewer pesticide applications</a:t>
            </a:r>
          </a:p>
          <a:p>
            <a:pPr marL="628650" lvl="1" indent="-171450">
              <a:buFont typeface="Arial" panose="020B0604020202020204" pitchFamily="34" charset="0"/>
              <a:buChar char="•"/>
            </a:pPr>
            <a:r>
              <a:rPr lang="en-US" sz="1200" dirty="0" smtClean="0"/>
              <a:t>And, no/reduced tillage with GM HT technology means less tractor fuel consumption and emissions </a:t>
            </a:r>
          </a:p>
          <a:p>
            <a:pPr marL="171450" indent="-171450">
              <a:buFont typeface="Arial" panose="020B0604020202020204" pitchFamily="34" charset="0"/>
              <a:buChar char="•"/>
            </a:pPr>
            <a:r>
              <a:rPr lang="en-US" sz="1200" dirty="0" smtClean="0"/>
              <a:t>Because of these benefits, “In 2013, the </a:t>
            </a:r>
            <a:r>
              <a:rPr lang="en-US" sz="1200" dirty="0" smtClean="0">
                <a:solidFill>
                  <a:srgbClr val="FF8800"/>
                </a:solidFill>
              </a:rPr>
              <a:t>permanent CO2 savings </a:t>
            </a:r>
            <a:r>
              <a:rPr lang="en-US" sz="1200" dirty="0" smtClean="0"/>
              <a:t>from reduced fuel use associated with GM crops was 62 billion pounds. This is </a:t>
            </a:r>
            <a:r>
              <a:rPr lang="en-US" sz="1200" dirty="0" smtClean="0">
                <a:solidFill>
                  <a:srgbClr val="FF8800"/>
                </a:solidFill>
              </a:rPr>
              <a:t>equivalent to removing 12.4 million cars from the road for a year</a:t>
            </a:r>
            <a:r>
              <a:rPr lang="en-US" sz="1200" dirty="0" smtClean="0"/>
              <a:t>.” – (</a:t>
            </a:r>
            <a:r>
              <a:rPr lang="en-US" sz="900" dirty="0" smtClean="0"/>
              <a:t>Graham Brookes, Agricultural Economist, PG Economics Ltd)</a:t>
            </a:r>
          </a:p>
        </p:txBody>
      </p:sp>
      <p:sp>
        <p:nvSpPr>
          <p:cNvPr id="4" name="Slide Number Placeholder 3"/>
          <p:cNvSpPr>
            <a:spLocks noGrp="1"/>
          </p:cNvSpPr>
          <p:nvPr>
            <p:ph type="sldNum" sz="quarter" idx="10"/>
          </p:nvPr>
        </p:nvSpPr>
        <p:spPr/>
        <p:txBody>
          <a:bodyPr/>
          <a:lstStyle/>
          <a:p>
            <a:fld id="{838477D0-061A-E84D-ADEA-D9B56C9A859D}" type="slidenum">
              <a:rPr lang="en-US" smtClean="0"/>
              <a:t>28</a:t>
            </a:fld>
            <a:endParaRPr lang="en-US"/>
          </a:p>
        </p:txBody>
      </p:sp>
    </p:spTree>
    <p:extLst>
      <p:ext uri="{BB962C8B-B14F-4D97-AF65-F5344CB8AC3E}">
        <p14:creationId xmlns:p14="http://schemas.microsoft.com/office/powerpoint/2010/main" val="9886465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smtClean="0">
                <a:solidFill>
                  <a:srgbClr val="FF8800"/>
                </a:solidFill>
              </a:rPr>
              <a:t>GMO Safety: Safe to Grow</a:t>
            </a:r>
            <a:endParaRPr lang="en-US" dirty="0" smtClean="0"/>
          </a:p>
          <a:p>
            <a:pPr marL="171450" indent="-171450">
              <a:buFont typeface="Arial" panose="020B0604020202020204" pitchFamily="34" charset="0"/>
              <a:buChar char="•"/>
            </a:pPr>
            <a:r>
              <a:rPr lang="en-US" dirty="0" smtClean="0"/>
              <a:t>When testing, researchers look for any difference between the GM and non-GM plants to make sure the GM variety grows the same as the non-GM variety. </a:t>
            </a:r>
          </a:p>
          <a:p>
            <a:pPr marL="171450" indent="-171450">
              <a:spcBef>
                <a:spcPts val="0"/>
              </a:spcBef>
              <a:buFont typeface="Arial" panose="020B0604020202020204" pitchFamily="34" charset="0"/>
              <a:buChar char="•"/>
            </a:pPr>
            <a:r>
              <a:rPr lang="en-US" dirty="0" smtClean="0"/>
              <a:t>They are also tested to make sure they do not unintentionally harm non-target, beneficial insects, like honey bees and ladybugs.</a:t>
            </a:r>
          </a:p>
          <a:p>
            <a:endParaRPr lang="en-US" dirty="0"/>
          </a:p>
        </p:txBody>
      </p:sp>
      <p:sp>
        <p:nvSpPr>
          <p:cNvPr id="4" name="Slide Number Placeholder 3"/>
          <p:cNvSpPr>
            <a:spLocks noGrp="1"/>
          </p:cNvSpPr>
          <p:nvPr>
            <p:ph type="sldNum" sz="quarter" idx="10"/>
          </p:nvPr>
        </p:nvSpPr>
        <p:spPr/>
        <p:txBody>
          <a:bodyPr/>
          <a:lstStyle/>
          <a:p>
            <a:fld id="{838477D0-061A-E84D-ADEA-D9B56C9A859D}" type="slidenum">
              <a:rPr lang="en-US" smtClean="0"/>
              <a:t>29</a:t>
            </a:fld>
            <a:endParaRPr lang="en-US"/>
          </a:p>
        </p:txBody>
      </p:sp>
    </p:spTree>
    <p:extLst>
      <p:ext uri="{BB962C8B-B14F-4D97-AF65-F5344CB8AC3E}">
        <p14:creationId xmlns:p14="http://schemas.microsoft.com/office/powerpoint/2010/main" val="132170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baseline="0" dirty="0" smtClean="0">
                <a:solidFill>
                  <a:srgbClr val="FF8800"/>
                </a:solidFill>
              </a:rPr>
              <a:t>What does the future of GMOs look like? </a:t>
            </a:r>
          </a:p>
          <a:p>
            <a:pPr marL="0" indent="0">
              <a:buFont typeface="Arial" panose="020B0604020202020204" pitchFamily="34" charset="0"/>
              <a:buNone/>
            </a:pPr>
            <a:r>
              <a:rPr lang="en-US" baseline="0" dirty="0" smtClean="0">
                <a:solidFill>
                  <a:srgbClr val="FF8800"/>
                </a:solidFill>
              </a:rPr>
              <a:t>Genetic engineering has many applications other than food or the GMO crops currently on the market.</a:t>
            </a:r>
            <a:endParaRPr lang="en-US" dirty="0" smtClean="0">
              <a:solidFill>
                <a:srgbClr val="FF8800"/>
              </a:solidFill>
            </a:endParaRPr>
          </a:p>
          <a:p>
            <a:pPr marL="171450" indent="-171450">
              <a:buFont typeface="Arial" panose="020B0604020202020204" pitchFamily="34" charset="0"/>
              <a:buChar char="•"/>
            </a:pPr>
            <a:r>
              <a:rPr lang="en-US" dirty="0" smtClean="0">
                <a:solidFill>
                  <a:srgbClr val="FF8800"/>
                </a:solidFill>
              </a:rPr>
              <a:t>Healthcare</a:t>
            </a:r>
            <a:r>
              <a:rPr lang="en-US" dirty="0" smtClean="0"/>
              <a:t>: a GM tobacco plant has been used to develop a treatment for the Ebola virus, and most</a:t>
            </a:r>
            <a:r>
              <a:rPr lang="en-US" baseline="0" dirty="0" smtClean="0"/>
              <a:t> human insulin already is genetically engineered</a:t>
            </a:r>
            <a:r>
              <a:rPr lang="en-US" dirty="0" smtClean="0"/>
              <a:t>. (</a:t>
            </a:r>
            <a:r>
              <a:rPr lang="en-US" i="1" dirty="0" smtClean="0"/>
              <a:t>top left</a:t>
            </a:r>
            <a:r>
              <a:rPr lang="en-US" dirty="0" smtClean="0"/>
              <a:t>)</a:t>
            </a:r>
          </a:p>
          <a:p>
            <a:pPr marL="171450" indent="-171450">
              <a:buFont typeface="Arial" panose="020B0604020202020204" pitchFamily="34" charset="0"/>
              <a:buChar char="•"/>
            </a:pPr>
            <a:r>
              <a:rPr lang="en-US" dirty="0" smtClean="0">
                <a:solidFill>
                  <a:srgbClr val="FF8800"/>
                </a:solidFill>
              </a:rPr>
              <a:t>Save our OJ!</a:t>
            </a:r>
            <a:r>
              <a:rPr lang="en-US" dirty="0" smtClean="0">
                <a:solidFill>
                  <a:schemeClr val="tx1">
                    <a:lumMod val="65000"/>
                    <a:lumOff val="35000"/>
                  </a:schemeClr>
                </a:solidFill>
              </a:rPr>
              <a:t>:</a:t>
            </a:r>
            <a:r>
              <a:rPr lang="en-US" dirty="0" smtClean="0">
                <a:solidFill>
                  <a:srgbClr val="FF8800"/>
                </a:solidFill>
              </a:rPr>
              <a:t> </a:t>
            </a:r>
            <a:r>
              <a:rPr lang="en-US" dirty="0" smtClean="0"/>
              <a:t>GM citrus could help fight citrus greening, a plant disease that is devastating the citrus industry in the U.S. (</a:t>
            </a:r>
            <a:r>
              <a:rPr lang="en-US" i="1" dirty="0" smtClean="0"/>
              <a:t>bottom</a:t>
            </a:r>
            <a:r>
              <a:rPr lang="en-US" i="1" baseline="0" dirty="0" smtClean="0"/>
              <a:t> left</a:t>
            </a:r>
            <a:r>
              <a:rPr lang="en-US" baseline="0" dirty="0" smtClean="0"/>
              <a:t>)</a:t>
            </a:r>
            <a:endParaRPr lang="en-US" dirty="0" smtClean="0"/>
          </a:p>
          <a:p>
            <a:pPr marL="171450" indent="-171450">
              <a:buFont typeface="Arial" panose="020B0604020202020204" pitchFamily="34" charset="0"/>
              <a:buChar char="•"/>
            </a:pPr>
            <a:r>
              <a:rPr lang="en-US" dirty="0" err="1" smtClean="0">
                <a:solidFill>
                  <a:srgbClr val="FF8800"/>
                </a:solidFill>
              </a:rPr>
              <a:t>Biofortification</a:t>
            </a:r>
            <a:r>
              <a:rPr lang="en-US" dirty="0" smtClean="0"/>
              <a:t>: the Danforth Plant Science Center is developing </a:t>
            </a:r>
            <a:r>
              <a:rPr lang="en-US" dirty="0" err="1" smtClean="0"/>
              <a:t>BioCassava</a:t>
            </a:r>
            <a:r>
              <a:rPr lang="en-US" dirty="0" smtClean="0"/>
              <a:t> Plus - more nutritious, higher yielding and more marketable cultivars of cassava, the primary source of calories for 250 million Africans. (</a:t>
            </a:r>
            <a:r>
              <a:rPr lang="en-US" i="1" dirty="0" smtClean="0"/>
              <a:t>top right</a:t>
            </a:r>
            <a:r>
              <a:rPr lang="en-US" dirty="0" smtClean="0"/>
              <a:t>)</a:t>
            </a:r>
          </a:p>
          <a:p>
            <a:pPr marL="171450" indent="-171450">
              <a:buFont typeface="Arial" panose="020B0604020202020204" pitchFamily="34" charset="0"/>
              <a:buChar char="•"/>
            </a:pPr>
            <a:r>
              <a:rPr lang="en-US" dirty="0" smtClean="0">
                <a:solidFill>
                  <a:srgbClr val="FF8800"/>
                </a:solidFill>
              </a:rPr>
              <a:t>Restore extinct plant species</a:t>
            </a:r>
            <a:r>
              <a:rPr lang="en-US" dirty="0" smtClean="0"/>
              <a:t>: the</a:t>
            </a:r>
            <a:r>
              <a:rPr lang="en-US" baseline="0" dirty="0" smtClean="0"/>
              <a:t> State University of New York </a:t>
            </a:r>
            <a:r>
              <a:rPr lang="en-US" dirty="0" smtClean="0"/>
              <a:t>(SUNY) College of Environmental Science and Forestry (ESF) has genetically modified the American Chestnut tree to withstand the blight that has nearly wiped out this iconic hardwood tree in the United States. (</a:t>
            </a:r>
            <a:r>
              <a:rPr lang="en-US" i="1" dirty="0" smtClean="0"/>
              <a:t>bottom</a:t>
            </a:r>
            <a:r>
              <a:rPr lang="en-US" i="1" baseline="0" dirty="0" smtClean="0"/>
              <a:t> right</a:t>
            </a:r>
            <a:r>
              <a:rPr lang="en-US" baseline="0" dirty="0" smtClean="0"/>
              <a:t>)</a:t>
            </a:r>
            <a:r>
              <a:rPr lang="en-US" dirty="0" smtClean="0"/>
              <a:t> </a:t>
            </a:r>
            <a:endParaRPr lang="en-US" dirty="0" smtClean="0">
              <a:solidFill>
                <a:srgbClr val="FF8800"/>
              </a:solidFill>
            </a:endParaRP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838477D0-061A-E84D-ADEA-D9B56C9A859D}" type="slidenum">
              <a:rPr lang="en-US" smtClean="0"/>
              <a:t>30</a:t>
            </a:fld>
            <a:endParaRPr lang="en-US"/>
          </a:p>
        </p:txBody>
      </p:sp>
    </p:spTree>
    <p:extLst>
      <p:ext uri="{BB962C8B-B14F-4D97-AF65-F5344CB8AC3E}">
        <p14:creationId xmlns:p14="http://schemas.microsoft.com/office/powerpoint/2010/main" val="22021439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Looking for More Information?</a:t>
            </a:r>
          </a:p>
          <a:p>
            <a:pPr marL="171450" indent="-171450">
              <a:buFont typeface="Arial" panose="020B0604020202020204" pitchFamily="34" charset="0"/>
              <a:buChar char="•"/>
            </a:pPr>
            <a:r>
              <a:rPr lang="en-US" b="0" dirty="0" smtClean="0"/>
              <a:t>You</a:t>
            </a:r>
            <a:r>
              <a:rPr lang="en-US" b="0" baseline="0" dirty="0" smtClean="0"/>
              <a:t> can</a:t>
            </a:r>
            <a:r>
              <a:rPr lang="en-US" b="0" dirty="0" smtClean="0"/>
              <a:t> visit </a:t>
            </a:r>
            <a:r>
              <a:rPr lang="en-US" b="0" dirty="0" err="1" smtClean="0"/>
              <a:t>GMOAnswers.com</a:t>
            </a:r>
            <a:r>
              <a:rPr lang="en-US" b="0" dirty="0" smtClean="0"/>
              <a:t> to learn more about</a:t>
            </a:r>
            <a:r>
              <a:rPr lang="en-US" b="0" baseline="0" dirty="0" smtClean="0"/>
              <a:t> GMOs</a:t>
            </a:r>
            <a:r>
              <a:rPr lang="en-US" b="0" dirty="0" smtClean="0"/>
              <a:t> and ask your</a:t>
            </a:r>
            <a:r>
              <a:rPr lang="en-US" b="0" baseline="0" dirty="0" smtClean="0"/>
              <a:t> questions.</a:t>
            </a:r>
          </a:p>
          <a:p>
            <a:pPr marL="171450" indent="-171450">
              <a:buFont typeface="Arial" panose="020B0604020202020204" pitchFamily="34" charset="0"/>
              <a:buChar char="•"/>
            </a:pPr>
            <a:r>
              <a:rPr lang="en-US" b="0" baseline="0" dirty="0" smtClean="0"/>
              <a:t>You can also find us on Twitter, Facebook, </a:t>
            </a:r>
            <a:r>
              <a:rPr lang="en-US" b="0" baseline="0" dirty="0" err="1" smtClean="0"/>
              <a:t>Pinterest</a:t>
            </a:r>
            <a:r>
              <a:rPr lang="en-US" b="0" baseline="0" dirty="0" smtClean="0"/>
              <a:t>, YouTube and Google+ </a:t>
            </a:r>
          </a:p>
          <a:p>
            <a:pPr marL="171450" indent="-171450">
              <a:buFont typeface="Arial" panose="020B0604020202020204" pitchFamily="34" charset="0"/>
              <a:buChar char="•"/>
            </a:pPr>
            <a:r>
              <a:rPr lang="en-US" b="0" baseline="0" dirty="0" smtClean="0"/>
              <a:t>Thank you</a:t>
            </a:r>
            <a:endParaRPr lang="en-US" dirty="0" smtClean="0"/>
          </a:p>
          <a:p>
            <a:endParaRPr lang="en-US" dirty="0"/>
          </a:p>
        </p:txBody>
      </p:sp>
      <p:sp>
        <p:nvSpPr>
          <p:cNvPr id="4" name="Slide Number Placeholder 3"/>
          <p:cNvSpPr>
            <a:spLocks noGrp="1"/>
          </p:cNvSpPr>
          <p:nvPr>
            <p:ph type="sldNum" sz="quarter" idx="10"/>
          </p:nvPr>
        </p:nvSpPr>
        <p:spPr/>
        <p:txBody>
          <a:bodyPr/>
          <a:lstStyle/>
          <a:p>
            <a:fld id="{838477D0-061A-E84D-ADEA-D9B56C9A859D}" type="slidenum">
              <a:rPr lang="en-US" smtClean="0"/>
              <a:t>31</a:t>
            </a:fld>
            <a:endParaRPr lang="en-US"/>
          </a:p>
        </p:txBody>
      </p:sp>
    </p:spTree>
    <p:extLst>
      <p:ext uri="{BB962C8B-B14F-4D97-AF65-F5344CB8AC3E}">
        <p14:creationId xmlns:p14="http://schemas.microsoft.com/office/powerpoint/2010/main" val="1853599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website, </a:t>
            </a:r>
            <a:r>
              <a:rPr lang="en-US" dirty="0" err="1" smtClean="0"/>
              <a:t>GMOAnswers.com</a:t>
            </a:r>
            <a:r>
              <a:rPr lang="en-US" dirty="0" smtClean="0"/>
              <a:t>, is a direct pipeline for consumers</a:t>
            </a:r>
            <a:r>
              <a:rPr lang="en-US" baseline="0" dirty="0" smtClean="0"/>
              <a:t> to receive answers to their questions about GMOs, agriculture and how our food is grown. To date we’ve provided hundreds of answers. The GMO Answers team works with nearly 200 independent and company experts to directly respond to consumer questions. </a:t>
            </a:r>
            <a:endParaRPr lang="en-US" dirty="0"/>
          </a:p>
        </p:txBody>
      </p:sp>
      <p:sp>
        <p:nvSpPr>
          <p:cNvPr id="4" name="Slide Number Placeholder 3"/>
          <p:cNvSpPr>
            <a:spLocks noGrp="1"/>
          </p:cNvSpPr>
          <p:nvPr>
            <p:ph type="sldNum" sz="quarter" idx="10"/>
          </p:nvPr>
        </p:nvSpPr>
        <p:spPr/>
        <p:txBody>
          <a:bodyPr/>
          <a:lstStyle/>
          <a:p>
            <a:fld id="{838477D0-061A-E84D-ADEA-D9B56C9A859D}" type="slidenum">
              <a:rPr lang="en-US" smtClean="0"/>
              <a:t>3</a:t>
            </a:fld>
            <a:endParaRPr lang="en-US"/>
          </a:p>
        </p:txBody>
      </p:sp>
    </p:spTree>
    <p:extLst>
      <p:ext uri="{BB962C8B-B14F-4D97-AF65-F5344CB8AC3E}">
        <p14:creationId xmlns:p14="http://schemas.microsoft.com/office/powerpoint/2010/main" val="3199510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GMO Answers team also leverages several social media channels to engage with consumers and direct them to expert responses on </a:t>
            </a:r>
            <a:r>
              <a:rPr lang="en-US" baseline="0" dirty="0" err="1" smtClean="0"/>
              <a:t>GMOAnswers.com</a:t>
            </a:r>
            <a:r>
              <a:rPr lang="en-US" baseline="0" dirty="0" smtClean="0"/>
              <a:t> that may address some of their questions. </a:t>
            </a:r>
            <a:endParaRPr lang="en-US" dirty="0" smtClean="0"/>
          </a:p>
          <a:p>
            <a:endParaRPr lang="en-US" dirty="0" smtClean="0"/>
          </a:p>
          <a:p>
            <a:r>
              <a:rPr lang="en-US" dirty="0" smtClean="0"/>
              <a:t>Twitter</a:t>
            </a:r>
            <a:r>
              <a:rPr lang="en-US" baseline="0" dirty="0" smtClean="0"/>
              <a:t> is</a:t>
            </a:r>
            <a:r>
              <a:rPr lang="en-US" dirty="0" smtClean="0"/>
              <a:t> our</a:t>
            </a:r>
            <a:r>
              <a:rPr lang="en-US" baseline="0" dirty="0" smtClean="0"/>
              <a:t> main social platform. Through Twitter, we are able to have </a:t>
            </a:r>
            <a:r>
              <a:rPr lang="en-US" baseline="0" dirty="0" smtClean="0">
                <a:solidFill>
                  <a:srgbClr val="FF0000"/>
                </a:solidFill>
              </a:rPr>
              <a:t>one-on-one </a:t>
            </a:r>
            <a:r>
              <a:rPr lang="en-US" baseline="0" dirty="0" smtClean="0"/>
              <a:t>conversations with people who have questions about GMOs and provide them with answers that they can verify – linking back to experts’ responses on GMOAnswers.com or other credible sources of information.</a:t>
            </a:r>
          </a:p>
        </p:txBody>
      </p:sp>
      <p:sp>
        <p:nvSpPr>
          <p:cNvPr id="4" name="Slide Number Placeholder 3"/>
          <p:cNvSpPr>
            <a:spLocks noGrp="1"/>
          </p:cNvSpPr>
          <p:nvPr>
            <p:ph type="sldNum" sz="quarter" idx="10"/>
          </p:nvPr>
        </p:nvSpPr>
        <p:spPr/>
        <p:txBody>
          <a:bodyPr/>
          <a:lstStyle/>
          <a:p>
            <a:fld id="{838477D0-061A-E84D-ADEA-D9B56C9A859D}" type="slidenum">
              <a:rPr lang="en-US" smtClean="0"/>
              <a:t>4</a:t>
            </a:fld>
            <a:endParaRPr lang="en-US"/>
          </a:p>
        </p:txBody>
      </p:sp>
    </p:spTree>
    <p:extLst>
      <p:ext uri="{BB962C8B-B14F-4D97-AF65-F5344CB8AC3E}">
        <p14:creationId xmlns:p14="http://schemas.microsoft.com/office/powerpoint/2010/main" val="1197539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also use Facebook to broadcast interesting and thought-provoking information about GMOs and biotechnology. Our audience is a mix of pro-GMO, anti-GMO and those in the middle searching for more information. </a:t>
            </a:r>
          </a:p>
          <a:p>
            <a:endParaRPr lang="en-US" baseline="0" dirty="0" smtClean="0"/>
          </a:p>
          <a:p>
            <a:r>
              <a:rPr lang="en-US" baseline="0" dirty="0" smtClean="0"/>
              <a:t>In addition, YouTube and </a:t>
            </a:r>
            <a:r>
              <a:rPr lang="en-US" baseline="0" dirty="0" err="1" smtClean="0"/>
              <a:t>Pinterest</a:t>
            </a:r>
            <a:r>
              <a:rPr lang="en-US" baseline="0" dirty="0" smtClean="0"/>
              <a:t> are used to share visual GMO information to help counter inaccurate information that’s shared online.</a:t>
            </a:r>
            <a:endParaRPr lang="en-US" dirty="0"/>
          </a:p>
        </p:txBody>
      </p:sp>
      <p:sp>
        <p:nvSpPr>
          <p:cNvPr id="4" name="Slide Number Placeholder 3"/>
          <p:cNvSpPr>
            <a:spLocks noGrp="1"/>
          </p:cNvSpPr>
          <p:nvPr>
            <p:ph type="sldNum" sz="quarter" idx="10"/>
          </p:nvPr>
        </p:nvSpPr>
        <p:spPr/>
        <p:txBody>
          <a:bodyPr/>
          <a:lstStyle/>
          <a:p>
            <a:fld id="{838477D0-061A-E84D-ADEA-D9B56C9A859D}" type="slidenum">
              <a:rPr lang="en-US" smtClean="0"/>
              <a:t>5</a:t>
            </a:fld>
            <a:endParaRPr lang="en-US"/>
          </a:p>
        </p:txBody>
      </p:sp>
    </p:spTree>
    <p:extLst>
      <p:ext uri="{BB962C8B-B14F-4D97-AF65-F5344CB8AC3E}">
        <p14:creationId xmlns:p14="http://schemas.microsoft.com/office/powerpoint/2010/main" val="2218465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smtClean="0"/>
              <a:t>GMO Answers is a rich resource for information about GMOs and biotechnology in agriculture. Our educational</a:t>
            </a:r>
            <a:r>
              <a:rPr lang="en-US" baseline="0" dirty="0" smtClean="0"/>
              <a:t> resources page has materials that can be downloaded, printed and shared. Go to </a:t>
            </a:r>
            <a:r>
              <a:rPr lang="en-US" baseline="0" dirty="0" err="1" smtClean="0"/>
              <a:t>www.GMOAnswers.com</a:t>
            </a:r>
            <a:r>
              <a:rPr lang="en-US" baseline="0" dirty="0" smtClean="0"/>
              <a:t>/educational-resources.</a:t>
            </a:r>
          </a:p>
          <a:p>
            <a:pPr defTabSz="915772">
              <a:defRPr/>
            </a:pPr>
            <a:endParaRPr lang="en-US" baseline="0" dirty="0" smtClean="0"/>
          </a:p>
          <a:p>
            <a:pPr defTabSz="915772">
              <a:defRPr/>
            </a:pPr>
            <a:r>
              <a:rPr lang="en-US" baseline="0" dirty="0" smtClean="0"/>
              <a:t>Additionally, GMO Answers posts images to our Pinterest page, which makes them easily findable and shareable.</a:t>
            </a:r>
            <a:endParaRPr lang="en-US" dirty="0" smtClean="0"/>
          </a:p>
        </p:txBody>
      </p:sp>
      <p:sp>
        <p:nvSpPr>
          <p:cNvPr id="4" name="Slide Number Placeholder 3"/>
          <p:cNvSpPr>
            <a:spLocks noGrp="1"/>
          </p:cNvSpPr>
          <p:nvPr>
            <p:ph type="sldNum" sz="quarter" idx="10"/>
          </p:nvPr>
        </p:nvSpPr>
        <p:spPr/>
        <p:txBody>
          <a:bodyPr/>
          <a:lstStyle/>
          <a:p>
            <a:fld id="{838477D0-061A-E84D-ADEA-D9B56C9A859D}" type="slidenum">
              <a:rPr lang="en-US" smtClean="0"/>
              <a:t>6</a:t>
            </a:fld>
            <a:endParaRPr lang="en-US"/>
          </a:p>
        </p:txBody>
      </p:sp>
    </p:spTree>
    <p:extLst>
      <p:ext uri="{BB962C8B-B14F-4D97-AF65-F5344CB8AC3E}">
        <p14:creationId xmlns:p14="http://schemas.microsoft.com/office/powerpoint/2010/main" val="2876906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We’ve developed Visual </a:t>
            </a:r>
            <a:r>
              <a:rPr lang="en-US" dirty="0" err="1" smtClean="0"/>
              <a:t>Mythbusters</a:t>
            </a:r>
            <a:r>
              <a:rPr lang="en-US" dirty="0" smtClean="0"/>
              <a:t>, which</a:t>
            </a:r>
            <a:r>
              <a:rPr lang="en-US" baseline="0" dirty="0" smtClean="0"/>
              <a:t> are simple, bright, bold images that tackle myths and misconceptions about GMOs. These purposely contain small amounts of information so that viewers can take in all of the information on a </a:t>
            </a:r>
            <a:r>
              <a:rPr lang="en-US" dirty="0" smtClean="0"/>
              <a:t>Visual </a:t>
            </a:r>
            <a:r>
              <a:rPr lang="en-US" dirty="0" err="1" smtClean="0"/>
              <a:t>Mythbuster</a:t>
            </a:r>
            <a:r>
              <a:rPr lang="en-US" baseline="0" dirty="0" smtClean="0"/>
              <a:t> in a just few seconds. </a:t>
            </a:r>
            <a:r>
              <a:rPr lang="en-US" dirty="0" smtClean="0"/>
              <a:t>Visual </a:t>
            </a:r>
            <a:r>
              <a:rPr lang="en-US" dirty="0" err="1" smtClean="0"/>
              <a:t>Mythbusters</a:t>
            </a:r>
            <a:r>
              <a:rPr lang="en-US" dirty="0" smtClean="0"/>
              <a:t> are designed</a:t>
            </a:r>
            <a:r>
              <a:rPr lang="en-US" baseline="0" dirty="0" smtClean="0"/>
              <a:t> to tackle long-standing misinformation or address the latest viral GMO meme. </a:t>
            </a:r>
            <a:endParaRPr lang="en-US" dirty="0" smtClean="0"/>
          </a:p>
        </p:txBody>
      </p:sp>
      <p:sp>
        <p:nvSpPr>
          <p:cNvPr id="4" name="Slide Number Placeholder 3"/>
          <p:cNvSpPr>
            <a:spLocks noGrp="1"/>
          </p:cNvSpPr>
          <p:nvPr>
            <p:ph type="sldNum" sz="quarter" idx="10"/>
          </p:nvPr>
        </p:nvSpPr>
        <p:spPr/>
        <p:txBody>
          <a:bodyPr/>
          <a:lstStyle/>
          <a:p>
            <a:fld id="{838477D0-061A-E84D-ADEA-D9B56C9A859D}" type="slidenum">
              <a:rPr lang="en-US" smtClean="0"/>
              <a:t>7</a:t>
            </a:fld>
            <a:endParaRPr lang="en-US"/>
          </a:p>
        </p:txBody>
      </p:sp>
    </p:spTree>
    <p:extLst>
      <p:ext uri="{BB962C8B-B14F-4D97-AF65-F5344CB8AC3E}">
        <p14:creationId xmlns:p14="http://schemas.microsoft.com/office/powerpoint/2010/main" val="2285750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section</a:t>
            </a:r>
            <a:r>
              <a:rPr lang="en-US" baseline="0" dirty="0" smtClean="0"/>
              <a:t> of the presentation is based on our October 2014 series: Get to Know GMOs. The content in the following slides is drawn directly from our website. You can find the full series here: https://</a:t>
            </a:r>
            <a:r>
              <a:rPr lang="en-US" baseline="0" dirty="0" err="1" smtClean="0"/>
              <a:t>gmoanswers.com</a:t>
            </a:r>
            <a:r>
              <a:rPr lang="en-US" baseline="0" dirty="0" smtClean="0"/>
              <a:t>/studies/</a:t>
            </a:r>
            <a:r>
              <a:rPr lang="en-US" baseline="0" dirty="0" err="1" smtClean="0"/>
              <a:t>october</a:t>
            </a:r>
            <a:r>
              <a:rPr lang="en-US" baseline="0" dirty="0" smtClean="0"/>
              <a:t>-get-know-</a:t>
            </a:r>
            <a:r>
              <a:rPr lang="en-US" baseline="0" dirty="0" err="1" smtClean="0"/>
              <a:t>gmos</a:t>
            </a:r>
            <a:r>
              <a:rPr lang="en-US" baseline="0" dirty="0" smtClean="0"/>
              <a:t>-month  </a:t>
            </a:r>
          </a:p>
          <a:p>
            <a:endParaRPr lang="en-US" dirty="0" smtClean="0"/>
          </a:p>
          <a:p>
            <a:r>
              <a:rPr lang="en-US" dirty="0" smtClean="0"/>
              <a:t>The following slides will </a:t>
            </a:r>
            <a:r>
              <a:rPr lang="en-US" baseline="0" dirty="0" smtClean="0"/>
              <a:t>help you get to know and talk about GMOs. From correcting common misconceptions to providing basic information – like what a GMO is, to how GMOs are tested and regulated, this section was developed to make information about GMOs easier for everyone to understand. </a:t>
            </a:r>
          </a:p>
        </p:txBody>
      </p:sp>
      <p:sp>
        <p:nvSpPr>
          <p:cNvPr id="4" name="Slide Number Placeholder 3"/>
          <p:cNvSpPr>
            <a:spLocks noGrp="1"/>
          </p:cNvSpPr>
          <p:nvPr>
            <p:ph type="sldNum" sz="quarter" idx="10"/>
          </p:nvPr>
        </p:nvSpPr>
        <p:spPr/>
        <p:txBody>
          <a:bodyPr/>
          <a:lstStyle/>
          <a:p>
            <a:fld id="{838477D0-061A-E84D-ADEA-D9B56C9A859D}" type="slidenum">
              <a:rPr lang="en-US" smtClean="0"/>
              <a:t>8</a:t>
            </a:fld>
            <a:endParaRPr lang="en-US"/>
          </a:p>
        </p:txBody>
      </p:sp>
    </p:spTree>
    <p:extLst>
      <p:ext uri="{BB962C8B-B14F-4D97-AF65-F5344CB8AC3E}">
        <p14:creationId xmlns:p14="http://schemas.microsoft.com/office/powerpoint/2010/main" val="1992086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people</a:t>
            </a:r>
            <a:r>
              <a:rPr lang="en-US" baseline="0" dirty="0" smtClean="0"/>
              <a:t> are confused about what a GMO is. We often come across a wide variety of misinformation and misconceptions on social media. Here are the top five misconceptions we see most frequently:</a:t>
            </a:r>
          </a:p>
          <a:p>
            <a:endParaRPr lang="en-US" baseline="0" dirty="0" smtClean="0"/>
          </a:p>
          <a:p>
            <a:r>
              <a:rPr lang="en-US" sz="1200" dirty="0" smtClean="0">
                <a:solidFill>
                  <a:schemeClr val="tx1">
                    <a:lumMod val="65000"/>
                    <a:lumOff val="35000"/>
                  </a:schemeClr>
                </a:solidFill>
              </a:rPr>
              <a:t>#1: If it’s extra-large, seedless, looks weird, tastes bad and feels squishy – it must be a GMO.</a:t>
            </a:r>
          </a:p>
          <a:p>
            <a:r>
              <a:rPr lang="en-US" sz="1200" dirty="0" smtClean="0">
                <a:solidFill>
                  <a:schemeClr val="tx1">
                    <a:lumMod val="65000"/>
                    <a:lumOff val="35000"/>
                  </a:schemeClr>
                </a:solidFill>
              </a:rPr>
              <a:t>#2: GMOs aren’t safe and they’re only tested by the companies making them. </a:t>
            </a:r>
          </a:p>
          <a:p>
            <a:r>
              <a:rPr lang="en-US" sz="1200" dirty="0" smtClean="0">
                <a:solidFill>
                  <a:schemeClr val="tx1">
                    <a:lumMod val="65000"/>
                    <a:lumOff val="35000"/>
                  </a:schemeClr>
                </a:solidFill>
              </a:rPr>
              <a:t>#3: There is animal DNA in GMOs.</a:t>
            </a:r>
          </a:p>
          <a:p>
            <a:r>
              <a:rPr lang="en-US" sz="1200" dirty="0" smtClean="0">
                <a:solidFill>
                  <a:schemeClr val="tx1">
                    <a:lumMod val="65000"/>
                    <a:lumOff val="35000"/>
                  </a:schemeClr>
                </a:solidFill>
              </a:rPr>
              <a:t>#4: GMOs have pesticides injected into them.</a:t>
            </a:r>
          </a:p>
          <a:p>
            <a:r>
              <a:rPr lang="en-US" sz="1200" dirty="0" smtClean="0">
                <a:solidFill>
                  <a:schemeClr val="tx1">
                    <a:lumMod val="65000"/>
                    <a:lumOff val="35000"/>
                  </a:schemeClr>
                </a:solidFill>
              </a:rPr>
              <a:t>#5: GMO companies force farmers to grow their crops, or sue farmers if GMO seeds or pollen blow into their fields</a:t>
            </a:r>
          </a:p>
          <a:p>
            <a:endParaRPr lang="en-US" sz="1200" dirty="0" smtClean="0">
              <a:solidFill>
                <a:schemeClr val="tx1">
                  <a:lumMod val="65000"/>
                  <a:lumOff val="35000"/>
                </a:schemeClr>
              </a:solidFill>
            </a:endParaRPr>
          </a:p>
          <a:p>
            <a:r>
              <a:rPr lang="en-US" sz="1200" dirty="0" smtClean="0">
                <a:solidFill>
                  <a:schemeClr val="tx1">
                    <a:lumMod val="65000"/>
                    <a:lumOff val="35000"/>
                  </a:schemeClr>
                </a:solidFill>
              </a:rPr>
              <a:t>The following five slides will correct</a:t>
            </a:r>
            <a:r>
              <a:rPr lang="en-US" sz="1200" baseline="0" dirty="0" smtClean="0">
                <a:solidFill>
                  <a:schemeClr val="tx1">
                    <a:lumMod val="65000"/>
                    <a:lumOff val="35000"/>
                  </a:schemeClr>
                </a:solidFill>
              </a:rPr>
              <a:t> these misconceptions.</a:t>
            </a:r>
            <a:endParaRPr lang="en-US" dirty="0" smtClean="0"/>
          </a:p>
        </p:txBody>
      </p:sp>
      <p:sp>
        <p:nvSpPr>
          <p:cNvPr id="4" name="Slide Number Placeholder 3"/>
          <p:cNvSpPr>
            <a:spLocks noGrp="1"/>
          </p:cNvSpPr>
          <p:nvPr>
            <p:ph type="sldNum" sz="quarter" idx="10"/>
          </p:nvPr>
        </p:nvSpPr>
        <p:spPr/>
        <p:txBody>
          <a:bodyPr/>
          <a:lstStyle/>
          <a:p>
            <a:fld id="{838477D0-061A-E84D-ADEA-D9B56C9A859D}" type="slidenum">
              <a:rPr lang="en-US" smtClean="0"/>
              <a:t>10</a:t>
            </a:fld>
            <a:endParaRPr lang="en-US"/>
          </a:p>
        </p:txBody>
      </p:sp>
    </p:spTree>
    <p:extLst>
      <p:ext uri="{BB962C8B-B14F-4D97-AF65-F5344CB8AC3E}">
        <p14:creationId xmlns:p14="http://schemas.microsoft.com/office/powerpoint/2010/main" val="2172728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8476E1-2A89-824D-832B-64DA288D1615}" type="datetimeFigureOut">
              <a:rPr lang="en-US" smtClean="0"/>
              <a:t>8/11/2015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B07B8-9A63-4741-8F70-CCF2F6016F1A}" type="slidenum">
              <a:rPr lang="en-US" smtClean="0"/>
              <a:t>‹#›</a:t>
            </a:fld>
            <a:endParaRPr lang="en-US"/>
          </a:p>
        </p:txBody>
      </p:sp>
    </p:spTree>
    <p:extLst>
      <p:ext uri="{BB962C8B-B14F-4D97-AF65-F5344CB8AC3E}">
        <p14:creationId xmlns:p14="http://schemas.microsoft.com/office/powerpoint/2010/main" val="2826595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8476E1-2A89-824D-832B-64DA288D1615}" type="datetimeFigureOut">
              <a:rPr lang="en-US" smtClean="0"/>
              <a:t>8/11/2015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B07B8-9A63-4741-8F70-CCF2F6016F1A}" type="slidenum">
              <a:rPr lang="en-US" smtClean="0"/>
              <a:t>‹#›</a:t>
            </a:fld>
            <a:endParaRPr lang="en-US"/>
          </a:p>
        </p:txBody>
      </p:sp>
    </p:spTree>
    <p:extLst>
      <p:ext uri="{BB962C8B-B14F-4D97-AF65-F5344CB8AC3E}">
        <p14:creationId xmlns:p14="http://schemas.microsoft.com/office/powerpoint/2010/main" val="3237804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8476E1-2A89-824D-832B-64DA288D1615}" type="datetimeFigureOut">
              <a:rPr lang="en-US" smtClean="0"/>
              <a:t>8/11/2015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B07B8-9A63-4741-8F70-CCF2F6016F1A}" type="slidenum">
              <a:rPr lang="en-US" smtClean="0"/>
              <a:t>‹#›</a:t>
            </a:fld>
            <a:endParaRPr lang="en-US"/>
          </a:p>
        </p:txBody>
      </p:sp>
    </p:spTree>
    <p:extLst>
      <p:ext uri="{BB962C8B-B14F-4D97-AF65-F5344CB8AC3E}">
        <p14:creationId xmlns:p14="http://schemas.microsoft.com/office/powerpoint/2010/main" val="3590529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8476E1-2A89-824D-832B-64DA288D1615}" type="datetimeFigureOut">
              <a:rPr lang="en-US" smtClean="0"/>
              <a:t>8/11/2015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B07B8-9A63-4741-8F70-CCF2F6016F1A}" type="slidenum">
              <a:rPr lang="en-US" smtClean="0"/>
              <a:t>‹#›</a:t>
            </a:fld>
            <a:endParaRPr lang="en-US"/>
          </a:p>
        </p:txBody>
      </p:sp>
    </p:spTree>
    <p:extLst>
      <p:ext uri="{BB962C8B-B14F-4D97-AF65-F5344CB8AC3E}">
        <p14:creationId xmlns:p14="http://schemas.microsoft.com/office/powerpoint/2010/main" val="701578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8476E1-2A89-824D-832B-64DA288D1615}" type="datetimeFigureOut">
              <a:rPr lang="en-US" smtClean="0"/>
              <a:t>8/11/2015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B07B8-9A63-4741-8F70-CCF2F6016F1A}" type="slidenum">
              <a:rPr lang="en-US" smtClean="0"/>
              <a:t>‹#›</a:t>
            </a:fld>
            <a:endParaRPr lang="en-US"/>
          </a:p>
        </p:txBody>
      </p:sp>
    </p:spTree>
    <p:extLst>
      <p:ext uri="{BB962C8B-B14F-4D97-AF65-F5344CB8AC3E}">
        <p14:creationId xmlns:p14="http://schemas.microsoft.com/office/powerpoint/2010/main" val="282541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8476E1-2A89-824D-832B-64DA288D1615}" type="datetimeFigureOut">
              <a:rPr lang="en-US" smtClean="0"/>
              <a:t>8/11/2015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B07B8-9A63-4741-8F70-CCF2F6016F1A}" type="slidenum">
              <a:rPr lang="en-US" smtClean="0"/>
              <a:t>‹#›</a:t>
            </a:fld>
            <a:endParaRPr lang="en-US"/>
          </a:p>
        </p:txBody>
      </p:sp>
    </p:spTree>
    <p:extLst>
      <p:ext uri="{BB962C8B-B14F-4D97-AF65-F5344CB8AC3E}">
        <p14:creationId xmlns:p14="http://schemas.microsoft.com/office/powerpoint/2010/main" val="1914656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8476E1-2A89-824D-832B-64DA288D1615}" type="datetimeFigureOut">
              <a:rPr lang="en-US" smtClean="0"/>
              <a:t>8/11/2015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1B07B8-9A63-4741-8F70-CCF2F6016F1A}" type="slidenum">
              <a:rPr lang="en-US" smtClean="0"/>
              <a:t>‹#›</a:t>
            </a:fld>
            <a:endParaRPr lang="en-US"/>
          </a:p>
        </p:txBody>
      </p:sp>
    </p:spTree>
    <p:extLst>
      <p:ext uri="{BB962C8B-B14F-4D97-AF65-F5344CB8AC3E}">
        <p14:creationId xmlns:p14="http://schemas.microsoft.com/office/powerpoint/2010/main" val="2320557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8476E1-2A89-824D-832B-64DA288D1615}" type="datetimeFigureOut">
              <a:rPr lang="en-US" smtClean="0"/>
              <a:t>8/11/2015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1B07B8-9A63-4741-8F70-CCF2F6016F1A}" type="slidenum">
              <a:rPr lang="en-US" smtClean="0"/>
              <a:t>‹#›</a:t>
            </a:fld>
            <a:endParaRPr lang="en-US"/>
          </a:p>
        </p:txBody>
      </p:sp>
    </p:spTree>
    <p:extLst>
      <p:ext uri="{BB962C8B-B14F-4D97-AF65-F5344CB8AC3E}">
        <p14:creationId xmlns:p14="http://schemas.microsoft.com/office/powerpoint/2010/main" val="735792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476E1-2A89-824D-832B-64DA288D1615}" type="datetimeFigureOut">
              <a:rPr lang="en-US" smtClean="0"/>
              <a:t>8/11/2015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1B07B8-9A63-4741-8F70-CCF2F6016F1A}" type="slidenum">
              <a:rPr lang="en-US" smtClean="0"/>
              <a:t>‹#›</a:t>
            </a:fld>
            <a:endParaRPr lang="en-US"/>
          </a:p>
        </p:txBody>
      </p:sp>
    </p:spTree>
    <p:extLst>
      <p:ext uri="{BB962C8B-B14F-4D97-AF65-F5344CB8AC3E}">
        <p14:creationId xmlns:p14="http://schemas.microsoft.com/office/powerpoint/2010/main" val="3999902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8476E1-2A89-824D-832B-64DA288D1615}" type="datetimeFigureOut">
              <a:rPr lang="en-US" smtClean="0"/>
              <a:t>8/11/2015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B07B8-9A63-4741-8F70-CCF2F6016F1A}" type="slidenum">
              <a:rPr lang="en-US" smtClean="0"/>
              <a:t>‹#›</a:t>
            </a:fld>
            <a:endParaRPr lang="en-US"/>
          </a:p>
        </p:txBody>
      </p:sp>
    </p:spTree>
    <p:extLst>
      <p:ext uri="{BB962C8B-B14F-4D97-AF65-F5344CB8AC3E}">
        <p14:creationId xmlns:p14="http://schemas.microsoft.com/office/powerpoint/2010/main" val="2764675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8476E1-2A89-824D-832B-64DA288D1615}" type="datetimeFigureOut">
              <a:rPr lang="en-US" smtClean="0"/>
              <a:t>8/11/2015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B07B8-9A63-4741-8F70-CCF2F6016F1A}" type="slidenum">
              <a:rPr lang="en-US" smtClean="0"/>
              <a:t>‹#›</a:t>
            </a:fld>
            <a:endParaRPr lang="en-US"/>
          </a:p>
        </p:txBody>
      </p:sp>
    </p:spTree>
    <p:extLst>
      <p:ext uri="{BB962C8B-B14F-4D97-AF65-F5344CB8AC3E}">
        <p14:creationId xmlns:p14="http://schemas.microsoft.com/office/powerpoint/2010/main" val="1736897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476E1-2A89-824D-832B-64DA288D1615}" type="datetimeFigureOut">
              <a:rPr lang="en-US" smtClean="0"/>
              <a:t>8/11/2015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1B07B8-9A63-4741-8F70-CCF2F6016F1A}" type="slidenum">
              <a:rPr lang="en-US" smtClean="0"/>
              <a:t>‹#›</a:t>
            </a:fld>
            <a:endParaRPr lang="en-US"/>
          </a:p>
        </p:txBody>
      </p:sp>
    </p:spTree>
    <p:extLst>
      <p:ext uri="{BB962C8B-B14F-4D97-AF65-F5344CB8AC3E}">
        <p14:creationId xmlns:p14="http://schemas.microsoft.com/office/powerpoint/2010/main" val="3014474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614483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04791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28031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3"/>
            <a:ext cx="9144000" cy="6856213"/>
          </a:xfrm>
          <a:prstGeom prst="rect">
            <a:avLst/>
          </a:prstGeom>
        </p:spPr>
      </p:pic>
    </p:spTree>
    <p:extLst>
      <p:ext uri="{BB962C8B-B14F-4D97-AF65-F5344CB8AC3E}">
        <p14:creationId xmlns:p14="http://schemas.microsoft.com/office/powerpoint/2010/main" val="471476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50428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588371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9573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8331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90628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45481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45607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39350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508267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343741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230710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893511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730650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183470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112960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991032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522747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95421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525309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descr="Slide3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475884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0" y="0"/>
            <a:ext cx="9144000" cy="6858000"/>
          </a:xfrm>
          <a:prstGeom prst="rect">
            <a:avLst/>
          </a:prstGeom>
        </p:spPr>
      </p:pic>
    </p:spTree>
    <p:extLst>
      <p:ext uri="{BB962C8B-B14F-4D97-AF65-F5344CB8AC3E}">
        <p14:creationId xmlns:p14="http://schemas.microsoft.com/office/powerpoint/2010/main" val="2741958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06247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8152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14653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98299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1549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77363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137</TotalTime>
  <Words>2214</Words>
  <Application>Microsoft Office PowerPoint</Application>
  <PresentationFormat>On-screen Show (4:3)</PresentationFormat>
  <Paragraphs>193</Paragraphs>
  <Slides>31</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GoodComp-Book</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Ketchum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Debby Chiang</dc:creator>
  <cp:lastModifiedBy>Taylor, Mike</cp:lastModifiedBy>
  <cp:revision>15</cp:revision>
  <dcterms:created xsi:type="dcterms:W3CDTF">2015-07-29T18:47:27Z</dcterms:created>
  <dcterms:modified xsi:type="dcterms:W3CDTF">2015-08-11T17:26:40Z</dcterms:modified>
</cp:coreProperties>
</file>